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38"/>
  </p:notesMasterIdLst>
  <p:handoutMasterIdLst>
    <p:handoutMasterId r:id="rId239"/>
  </p:handoutMasterIdLst>
  <p:sldIdLst>
    <p:sldId id="454" r:id="rId2"/>
    <p:sldId id="277" r:id="rId3"/>
    <p:sldId id="276" r:id="rId4"/>
    <p:sldId id="450" r:id="rId5"/>
    <p:sldId id="456" r:id="rId6"/>
    <p:sldId id="658" r:id="rId7"/>
    <p:sldId id="493" r:id="rId8"/>
    <p:sldId id="657" r:id="rId9"/>
    <p:sldId id="661" r:id="rId10"/>
    <p:sldId id="662" r:id="rId11"/>
    <p:sldId id="659" r:id="rId12"/>
    <p:sldId id="259" r:id="rId13"/>
    <p:sldId id="660" r:id="rId14"/>
    <p:sldId id="528" r:id="rId15"/>
    <p:sldId id="531" r:id="rId16"/>
    <p:sldId id="532" r:id="rId17"/>
    <p:sldId id="547" r:id="rId18"/>
    <p:sldId id="529" r:id="rId19"/>
    <p:sldId id="279" r:id="rId20"/>
    <p:sldId id="449" r:id="rId21"/>
    <p:sldId id="280" r:id="rId22"/>
    <p:sldId id="281" r:id="rId23"/>
    <p:sldId id="284" r:id="rId24"/>
    <p:sldId id="285" r:id="rId25"/>
    <p:sldId id="287" r:id="rId26"/>
    <p:sldId id="286" r:id="rId27"/>
    <p:sldId id="289" r:id="rId28"/>
    <p:sldId id="290" r:id="rId29"/>
    <p:sldId id="581" r:id="rId30"/>
    <p:sldId id="292" r:id="rId31"/>
    <p:sldId id="649" r:id="rId32"/>
    <p:sldId id="455" r:id="rId33"/>
    <p:sldId id="293" r:id="rId34"/>
    <p:sldId id="294" r:id="rId35"/>
    <p:sldId id="295" r:id="rId36"/>
    <p:sldId id="642" r:id="rId37"/>
    <p:sldId id="648" r:id="rId38"/>
    <p:sldId id="296" r:id="rId39"/>
    <p:sldId id="506" r:id="rId40"/>
    <p:sldId id="574" r:id="rId41"/>
    <p:sldId id="548" r:id="rId42"/>
    <p:sldId id="564" r:id="rId43"/>
    <p:sldId id="525" r:id="rId44"/>
    <p:sldId id="469" r:id="rId45"/>
    <p:sldId id="527" r:id="rId46"/>
    <p:sldId id="298" r:id="rId47"/>
    <p:sldId id="299" r:id="rId48"/>
    <p:sldId id="300" r:id="rId49"/>
    <p:sldId id="524" r:id="rId50"/>
    <p:sldId id="487" r:id="rId51"/>
    <p:sldId id="546" r:id="rId52"/>
    <p:sldId id="573" r:id="rId53"/>
    <p:sldId id="488" r:id="rId54"/>
    <p:sldId id="489" r:id="rId55"/>
    <p:sldId id="584" r:id="rId56"/>
    <p:sldId id="490" r:id="rId57"/>
    <p:sldId id="654" r:id="rId58"/>
    <p:sldId id="507" r:id="rId59"/>
    <p:sldId id="508" r:id="rId60"/>
    <p:sldId id="494" r:id="rId61"/>
    <p:sldId id="501" r:id="rId62"/>
    <p:sldId id="498" r:id="rId63"/>
    <p:sldId id="542" r:id="rId64"/>
    <p:sldId id="303" r:id="rId65"/>
    <p:sldId id="304" r:id="rId66"/>
    <p:sldId id="474" r:id="rId67"/>
    <p:sldId id="305" r:id="rId68"/>
    <p:sldId id="650" r:id="rId69"/>
    <p:sldId id="307" r:id="rId70"/>
    <p:sldId id="308" r:id="rId71"/>
    <p:sldId id="309" r:id="rId72"/>
    <p:sldId id="310" r:id="rId73"/>
    <p:sldId id="311" r:id="rId74"/>
    <p:sldId id="443" r:id="rId75"/>
    <p:sldId id="312" r:id="rId76"/>
    <p:sldId id="513" r:id="rId77"/>
    <p:sldId id="554" r:id="rId78"/>
    <p:sldId id="313" r:id="rId79"/>
    <p:sldId id="314" r:id="rId80"/>
    <p:sldId id="633" r:id="rId81"/>
    <p:sldId id="516" r:id="rId82"/>
    <p:sldId id="315" r:id="rId83"/>
    <p:sldId id="476" r:id="rId84"/>
    <p:sldId id="582" r:id="rId85"/>
    <p:sldId id="583" r:id="rId86"/>
    <p:sldId id="577" r:id="rId87"/>
    <p:sldId id="318" r:id="rId88"/>
    <p:sldId id="514" r:id="rId89"/>
    <p:sldId id="592" r:id="rId90"/>
    <p:sldId id="319" r:id="rId91"/>
    <p:sldId id="316" r:id="rId92"/>
    <p:sldId id="317" r:id="rId93"/>
    <p:sldId id="444" r:id="rId94"/>
    <p:sldId id="320" r:id="rId95"/>
    <p:sldId id="321" r:id="rId96"/>
    <p:sldId id="499" r:id="rId97"/>
    <p:sldId id="585" r:id="rId98"/>
    <p:sldId id="586" r:id="rId99"/>
    <p:sldId id="496" r:id="rId100"/>
    <p:sldId id="322" r:id="rId101"/>
    <p:sldId id="323" r:id="rId102"/>
    <p:sldId id="324" r:id="rId103"/>
    <p:sldId id="325" r:id="rId104"/>
    <p:sldId id="326" r:id="rId105"/>
    <p:sldId id="327" r:id="rId106"/>
    <p:sldId id="495" r:id="rId107"/>
    <p:sldId id="475" r:id="rId108"/>
    <p:sldId id="517" r:id="rId109"/>
    <p:sldId id="594" r:id="rId110"/>
    <p:sldId id="330" r:id="rId111"/>
    <p:sldId id="331" r:id="rId112"/>
    <p:sldId id="332" r:id="rId113"/>
    <p:sldId id="458" r:id="rId114"/>
    <p:sldId id="333" r:id="rId115"/>
    <p:sldId id="334" r:id="rId116"/>
    <p:sldId id="335" r:id="rId117"/>
    <p:sldId id="336" r:id="rId118"/>
    <p:sldId id="337" r:id="rId119"/>
    <p:sldId id="338" r:id="rId120"/>
    <p:sldId id="340" r:id="rId121"/>
    <p:sldId id="341" r:id="rId122"/>
    <p:sldId id="342" r:id="rId123"/>
    <p:sldId id="343" r:id="rId124"/>
    <p:sldId id="345" r:id="rId125"/>
    <p:sldId id="344" r:id="rId126"/>
    <p:sldId id="483" r:id="rId127"/>
    <p:sldId id="347" r:id="rId128"/>
    <p:sldId id="348" r:id="rId129"/>
    <p:sldId id="578" r:id="rId130"/>
    <p:sldId id="521" r:id="rId131"/>
    <p:sldId id="353" r:id="rId132"/>
    <p:sldId id="470" r:id="rId133"/>
    <p:sldId id="477" r:id="rId134"/>
    <p:sldId id="354" r:id="rId135"/>
    <p:sldId id="358" r:id="rId136"/>
    <p:sldId id="359" r:id="rId137"/>
    <p:sldId id="361" r:id="rId138"/>
    <p:sldId id="362" r:id="rId139"/>
    <p:sldId id="364" r:id="rId140"/>
    <p:sldId id="365" r:id="rId141"/>
    <p:sldId id="367" r:id="rId142"/>
    <p:sldId id="368" r:id="rId143"/>
    <p:sldId id="369" r:id="rId144"/>
    <p:sldId id="370" r:id="rId145"/>
    <p:sldId id="441" r:id="rId146"/>
    <p:sldId id="371" r:id="rId147"/>
    <p:sldId id="372" r:id="rId148"/>
    <p:sldId id="373" r:id="rId149"/>
    <p:sldId id="374" r:id="rId150"/>
    <p:sldId id="632" r:id="rId151"/>
    <p:sldId id="376" r:id="rId152"/>
    <p:sldId id="380" r:id="rId153"/>
    <p:sldId id="381" r:id="rId154"/>
    <p:sldId id="382" r:id="rId155"/>
    <p:sldId id="566" r:id="rId156"/>
    <p:sldId id="383" r:id="rId157"/>
    <p:sldId id="526" r:id="rId158"/>
    <p:sldId id="384" r:id="rId159"/>
    <p:sldId id="379" r:id="rId160"/>
    <p:sldId id="387" r:id="rId161"/>
    <p:sldId id="388" r:id="rId162"/>
    <p:sldId id="389" r:id="rId163"/>
    <p:sldId id="590" r:id="rId164"/>
    <p:sldId id="465" r:id="rId165"/>
    <p:sldId id="392" r:id="rId166"/>
    <p:sldId id="591" r:id="rId167"/>
    <p:sldId id="394" r:id="rId168"/>
    <p:sldId id="395" r:id="rId169"/>
    <p:sldId id="396" r:id="rId170"/>
    <p:sldId id="397" r:id="rId171"/>
    <p:sldId id="398" r:id="rId172"/>
    <p:sldId id="478" r:id="rId173"/>
    <p:sldId id="402" r:id="rId174"/>
    <p:sldId id="466" r:id="rId175"/>
    <p:sldId id="403" r:id="rId176"/>
    <p:sldId id="404" r:id="rId177"/>
    <p:sldId id="405" r:id="rId178"/>
    <p:sldId id="408" r:id="rId179"/>
    <p:sldId id="655" r:id="rId180"/>
    <p:sldId id="409" r:id="rId181"/>
    <p:sldId id="410" r:id="rId182"/>
    <p:sldId id="411" r:id="rId183"/>
    <p:sldId id="413" r:id="rId184"/>
    <p:sldId id="415" r:id="rId185"/>
    <p:sldId id="416" r:id="rId186"/>
    <p:sldId id="417" r:id="rId187"/>
    <p:sldId id="418" r:id="rId188"/>
    <p:sldId id="419" r:id="rId189"/>
    <p:sldId id="420" r:id="rId190"/>
    <p:sldId id="421" r:id="rId191"/>
    <p:sldId id="597" r:id="rId192"/>
    <p:sldId id="598" r:id="rId193"/>
    <p:sldId id="599" r:id="rId194"/>
    <p:sldId id="600" r:id="rId195"/>
    <p:sldId id="601" r:id="rId196"/>
    <p:sldId id="602" r:id="rId197"/>
    <p:sldId id="603" r:id="rId198"/>
    <p:sldId id="604" r:id="rId199"/>
    <p:sldId id="605" r:id="rId200"/>
    <p:sldId id="606" r:id="rId201"/>
    <p:sldId id="608" r:id="rId202"/>
    <p:sldId id="609" r:id="rId203"/>
    <p:sldId id="645" r:id="rId204"/>
    <p:sldId id="646" r:id="rId205"/>
    <p:sldId id="647" r:id="rId206"/>
    <p:sldId id="596" r:id="rId207"/>
    <p:sldId id="637" r:id="rId208"/>
    <p:sldId id="634" r:id="rId209"/>
    <p:sldId id="635" r:id="rId210"/>
    <p:sldId id="638" r:id="rId211"/>
    <p:sldId id="639" r:id="rId212"/>
    <p:sldId id="625" r:id="rId213"/>
    <p:sldId id="626" r:id="rId214"/>
    <p:sldId id="640" r:id="rId215"/>
    <p:sldId id="627" r:id="rId216"/>
    <p:sldId id="628" r:id="rId217"/>
    <p:sldId id="641" r:id="rId218"/>
    <p:sldId id="618" r:id="rId219"/>
    <p:sldId id="619" r:id="rId220"/>
    <p:sldId id="620" r:id="rId221"/>
    <p:sldId id="621" r:id="rId222"/>
    <p:sldId id="622" r:id="rId223"/>
    <p:sldId id="610" r:id="rId224"/>
    <p:sldId id="611" r:id="rId225"/>
    <p:sldId id="612" r:id="rId226"/>
    <p:sldId id="613" r:id="rId227"/>
    <p:sldId id="614" r:id="rId228"/>
    <p:sldId id="615" r:id="rId229"/>
    <p:sldId id="616" r:id="rId230"/>
    <p:sldId id="617" r:id="rId231"/>
    <p:sldId id="643" r:id="rId232"/>
    <p:sldId id="629" r:id="rId233"/>
    <p:sldId id="630" r:id="rId234"/>
    <p:sldId id="636" r:id="rId235"/>
    <p:sldId id="523" r:id="rId236"/>
    <p:sldId id="505" r:id="rId237"/>
  </p:sldIdLst>
  <p:sldSz cx="9144000" cy="6858000" type="screen4x3"/>
  <p:notesSz cx="6797675" cy="9874250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450"/>
            <p14:sldId id="456"/>
            <p14:sldId id="658"/>
            <p14:sldId id="493"/>
            <p14:sldId id="657"/>
            <p14:sldId id="661"/>
            <p14:sldId id="662"/>
            <p14:sldId id="659"/>
            <p14:sldId id="259"/>
            <p14:sldId id="660"/>
            <p14:sldId id="528"/>
            <p14:sldId id="531"/>
            <p14:sldId id="532"/>
            <p14:sldId id="547"/>
            <p14:sldId id="529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7"/>
            <p14:sldId id="286"/>
            <p14:sldId id="289"/>
            <p14:sldId id="290"/>
            <p14:sldId id="581"/>
            <p14:sldId id="292"/>
            <p14:sldId id="649"/>
            <p14:sldId id="455"/>
            <p14:sldId id="293"/>
            <p14:sldId id="294"/>
            <p14:sldId id="295"/>
            <p14:sldId id="642"/>
            <p14:sldId id="648"/>
            <p14:sldId id="296"/>
            <p14:sldId id="506"/>
            <p14:sldId id="574"/>
            <p14:sldId id="548"/>
            <p14:sldId id="564"/>
            <p14:sldId id="525"/>
            <p14:sldId id="469"/>
            <p14:sldId id="527"/>
            <p14:sldId id="298"/>
            <p14:sldId id="299"/>
            <p14:sldId id="300"/>
            <p14:sldId id="524"/>
            <p14:sldId id="487"/>
            <p14:sldId id="546"/>
            <p14:sldId id="573"/>
            <p14:sldId id="488"/>
            <p14:sldId id="489"/>
            <p14:sldId id="584"/>
            <p14:sldId id="490"/>
            <p14:sldId id="654"/>
            <p14:sldId id="507"/>
            <p14:sldId id="508"/>
            <p14:sldId id="494"/>
            <p14:sldId id="501"/>
            <p14:sldId id="498"/>
            <p14:sldId id="542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650"/>
            <p14:sldId id="307"/>
            <p14:sldId id="308"/>
            <p14:sldId id="309"/>
            <p14:sldId id="310"/>
            <p14:sldId id="311"/>
            <p14:sldId id="443"/>
            <p14:sldId id="312"/>
            <p14:sldId id="513"/>
            <p14:sldId id="554"/>
            <p14:sldId id="313"/>
            <p14:sldId id="314"/>
            <p14:sldId id="633"/>
            <p14:sldId id="516"/>
            <p14:sldId id="315"/>
            <p14:sldId id="476"/>
            <p14:sldId id="582"/>
            <p14:sldId id="583"/>
            <p14:sldId id="577"/>
            <p14:sldId id="318"/>
            <p14:sldId id="514"/>
            <p14:sldId id="592"/>
            <p14:sldId id="319"/>
            <p14:sldId id="316"/>
            <p14:sldId id="317"/>
            <p14:sldId id="444"/>
            <p14:sldId id="320"/>
            <p14:sldId id="321"/>
            <p14:sldId id="499"/>
            <p14:sldId id="585"/>
            <p14:sldId id="586"/>
            <p14:sldId id="496"/>
            <p14:sldId id="322"/>
            <p14:sldId id="323"/>
            <p14:sldId id="324"/>
            <p14:sldId id="325"/>
            <p14:sldId id="326"/>
            <p14:sldId id="327"/>
            <p14:sldId id="495"/>
            <p14:sldId id="475"/>
            <p14:sldId id="517"/>
            <p14:sldId id="594"/>
            <p14:sldId id="330"/>
            <p14:sldId id="331"/>
            <p14:sldId id="332"/>
            <p14:sldId id="458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5"/>
            <p14:sldId id="344"/>
            <p14:sldId id="483"/>
            <p14:sldId id="347"/>
            <p14:sldId id="348"/>
            <p14:sldId id="578"/>
            <p14:sldId id="521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59"/>
            <p14:sldId id="361"/>
            <p14:sldId id="362"/>
            <p14:sldId id="364"/>
            <p14:sldId id="365"/>
            <p14:sldId id="367"/>
            <p14:sldId id="368"/>
            <p14:sldId id="369"/>
            <p14:sldId id="370"/>
            <p14:sldId id="441"/>
            <p14:sldId id="371"/>
            <p14:sldId id="372"/>
            <p14:sldId id="373"/>
            <p14:sldId id="374"/>
            <p14:sldId id="632"/>
            <p14:sldId id="376"/>
            <p14:sldId id="380"/>
            <p14:sldId id="381"/>
            <p14:sldId id="382"/>
            <p14:sldId id="566"/>
            <p14:sldId id="383"/>
            <p14:sldId id="526"/>
            <p14:sldId id="384"/>
            <p14:sldId id="379"/>
          </p14:sldIdLst>
        </p14:section>
        <p14:section name="Fortgeschrittene Themen" id="{ED0E4761-A9A0-49B5-9469-79A68F31E2AD}">
          <p14:sldIdLst>
            <p14:sldId id="387"/>
            <p14:sldId id="388"/>
            <p14:sldId id="389"/>
            <p14:sldId id="590"/>
            <p14:sldId id="465"/>
            <p14:sldId id="392"/>
            <p14:sldId id="591"/>
            <p14:sldId id="394"/>
            <p14:sldId id="395"/>
            <p14:sldId id="396"/>
            <p14:sldId id="397"/>
            <p14:sldId id="398"/>
            <p14:sldId id="478"/>
            <p14:sldId id="402"/>
            <p14:sldId id="466"/>
            <p14:sldId id="403"/>
            <p14:sldId id="404"/>
            <p14:sldId id="405"/>
            <p14:sldId id="408"/>
            <p14:sldId id="655"/>
            <p14:sldId id="409"/>
            <p14:sldId id="410"/>
            <p14:sldId id="411"/>
            <p14:sldId id="413"/>
            <p14:sldId id="415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Einführung in (Embedded) C" id="{5B78E6B0-FC1B-4525-A12B-19291CA3D615}">
          <p14:sldIdLst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8"/>
            <p14:sldId id="609"/>
          </p14:sldIdLst>
        </p14:section>
        <p14:section name="Epilog" id="{7E53E337-82D8-4B7A-8768-B0AB785893E8}">
          <p14:sldIdLst>
            <p14:sldId id="645"/>
            <p14:sldId id="646"/>
            <p14:sldId id="647"/>
          </p14:sldIdLst>
        </p14:section>
        <p14:section name="Anhang und zusätzliche Materialien" id="{98088982-50C5-4779-9F72-9621C11A3CD6}">
          <p14:sldIdLst>
            <p14:sldId id="596"/>
          </p14:sldIdLst>
        </p14:section>
        <p14:section name="ExkursRuleOfThree" id="{132FD61A-4B45-49DB-91E9-C42B6710CEC6}">
          <p14:sldIdLst>
            <p14:sldId id="637"/>
            <p14:sldId id="634"/>
            <p14:sldId id="635"/>
          </p14:sldIdLst>
        </p14:section>
        <p14:section name="ExkursImmutableTypen" id="{53134BA5-07E3-46E1-91A7-05F45D8D829F}">
          <p14:sldIdLst>
            <p14:sldId id="638"/>
            <p14:sldId id="639"/>
            <p14:sldId id="625"/>
            <p14:sldId id="626"/>
          </p14:sldIdLst>
        </p14:section>
        <p14:section name="ExkursMixins" id="{08442A1D-6E31-479A-B28D-D084ACE39417}">
          <p14:sldIdLst>
            <p14:sldId id="640"/>
            <p14:sldId id="627"/>
            <p14:sldId id="628"/>
          </p14:sldIdLst>
        </p14:section>
        <p14:section name="ExkursMethodenzeigerLambdas" id="{F8983400-09BB-4500-ABB5-72874BF625E6}">
          <p14:sldIdLst>
            <p14:sldId id="641"/>
            <p14:sldId id="618"/>
            <p14:sldId id="619"/>
            <p14:sldId id="620"/>
            <p14:sldId id="621"/>
            <p14:sldId id="622"/>
          </p14:sldIdLst>
        </p14:section>
        <p14:section name="ExkursMakefiles" id="{7650B228-EE9E-4935-8054-7A15A04EACE1}">
          <p14:sldIdLst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</p14:sldIdLst>
        </p14:section>
        <p14:section name="ExkursMehrfachvererbungJava" id="{70304745-4CF3-49F1-9D5A-1F85B6D632CA}">
          <p14:sldIdLst>
            <p14:sldId id="643"/>
            <p14:sldId id="629"/>
            <p14:sldId id="630"/>
          </p14:sldIdLst>
        </p14:section>
        <p14:section name="ExkursWeiterlesen" id="{3C8B1F93-25A8-4CA7-9E34-72C21C919EF8}">
          <p14:sldIdLst/>
        </p14:section>
        <p14:section name="Technische Anmerkungen" id="{C4492B24-082D-4A66-A62B-403A374C54FF}">
          <p14:sldIdLst>
            <p14:sldId id="636"/>
            <p14:sldId id="523"/>
            <p14:sldId id="5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74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  <p:cmAuthor id="2" name="Nicolas" initials="N" lastIdx="5" clrIdx="1">
    <p:extLst>
      <p:ext uri="{19B8F6BF-5375-455C-9EA6-DF929625EA0E}">
        <p15:presenceInfo xmlns:p15="http://schemas.microsoft.com/office/powerpoint/2012/main" userId="Nicolas" providerId="None"/>
      </p:ext>
    </p:extLst>
  </p:cmAuthor>
  <p:cmAuthor id="3" name="Nicolas Himmelmann" initials="NH" lastIdx="1" clrIdx="2">
    <p:extLst>
      <p:ext uri="{19B8F6BF-5375-455C-9EA6-DF929625EA0E}">
        <p15:presenceInfo xmlns:p15="http://schemas.microsoft.com/office/powerpoint/2012/main" userId="Nicolas Himmel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7A25B"/>
    <a:srgbClr val="003366"/>
    <a:srgbClr val="005AA9"/>
    <a:srgbClr val="7F7F7F"/>
    <a:srgbClr val="8CED79"/>
    <a:srgbClr val="414146"/>
    <a:srgbClr val="F7A25A"/>
    <a:srgbClr val="7BB5EC"/>
    <a:srgbClr val="F7FC28"/>
    <a:srgbClr val="FC7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13" autoAdjust="0"/>
    <p:restoredTop sz="72842" autoAdjust="0"/>
  </p:normalViewPr>
  <p:slideViewPr>
    <p:cSldViewPr>
      <p:cViewPr varScale="1">
        <p:scale>
          <a:sx n="120" d="100"/>
          <a:sy n="120" d="100"/>
        </p:scale>
        <p:origin x="285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notesMaster" Target="notesMasters/notesMaster1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handoutMaster" Target="handoutMasters/handoutMaster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commentAuthors" Target="commentAuthor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viewProps" Target="view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tableStyles" Target="tableStyle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A5B157-B3F0-440D-9BEF-D491D619066F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D43E7C0A-23EF-4C18-AF78-D1D05233EC61}">
      <dgm:prSet phldrT="[Text]" custT="1"/>
      <dgm:spPr/>
      <dgm:t>
        <a:bodyPr/>
        <a:lstStyle/>
        <a:p>
          <a:r>
            <a:rPr lang="en-US" sz="1400"/>
            <a:t>Compile Time</a:t>
          </a:r>
        </a:p>
      </dgm:t>
    </dgm:pt>
    <dgm:pt modelId="{D2C80B89-1211-4A04-B72F-3E96C584990E}" type="parTrans" cxnId="{55785202-551D-4743-AD1F-6A1F6F124690}">
      <dgm:prSet/>
      <dgm:spPr/>
      <dgm:t>
        <a:bodyPr/>
        <a:lstStyle/>
        <a:p>
          <a:endParaRPr lang="en-US"/>
        </a:p>
      </dgm:t>
    </dgm:pt>
    <dgm:pt modelId="{F01EDA59-06AF-4AA0-8079-E1DB4DA1B088}" type="sibTrans" cxnId="{55785202-551D-4743-AD1F-6A1F6F124690}">
      <dgm:prSet/>
      <dgm:spPr/>
      <dgm:t>
        <a:bodyPr/>
        <a:lstStyle/>
        <a:p>
          <a:endParaRPr lang="en-US"/>
        </a:p>
      </dgm:t>
    </dgm:pt>
    <dgm:pt modelId="{F6641B1B-0D6C-4282-BC40-48B88A47548D}">
      <dgm:prSet phldrT="[Text]" custT="1"/>
      <dgm:spPr/>
      <dgm:t>
        <a:bodyPr/>
        <a:lstStyle/>
        <a:p>
          <a:r>
            <a:rPr lang="en-US" sz="1400"/>
            <a:t>Link Time</a:t>
          </a:r>
        </a:p>
      </dgm:t>
    </dgm:pt>
    <dgm:pt modelId="{29DACF74-A95B-4209-8A59-4804EDA7AA88}" type="parTrans" cxnId="{8BD95296-D1A8-49D0-80AB-59838EDBBBD3}">
      <dgm:prSet/>
      <dgm:spPr/>
      <dgm:t>
        <a:bodyPr/>
        <a:lstStyle/>
        <a:p>
          <a:endParaRPr lang="en-US"/>
        </a:p>
      </dgm:t>
    </dgm:pt>
    <dgm:pt modelId="{25583556-96B2-4B39-9472-90BDC971B2A2}" type="sibTrans" cxnId="{8BD95296-D1A8-49D0-80AB-59838EDBBBD3}">
      <dgm:prSet/>
      <dgm:spPr/>
      <dgm:t>
        <a:bodyPr/>
        <a:lstStyle/>
        <a:p>
          <a:endParaRPr lang="en-US"/>
        </a:p>
      </dgm:t>
    </dgm:pt>
    <dgm:pt modelId="{188D2C8A-B576-4C06-8483-F9BAD52CFB7E}">
      <dgm:prSet phldrT="[Text]" custT="1"/>
      <dgm:spPr/>
      <dgm:t>
        <a:bodyPr/>
        <a:lstStyle/>
        <a:p>
          <a:r>
            <a:rPr lang="en-US" sz="1400"/>
            <a:t>Load Time</a:t>
          </a:r>
        </a:p>
      </dgm:t>
    </dgm:pt>
    <dgm:pt modelId="{ED5AE136-E2C1-445B-ABB1-ADA6AAD96F88}" type="parTrans" cxnId="{58318722-95A3-4C96-B4B3-9A5D9EB0557C}">
      <dgm:prSet/>
      <dgm:spPr/>
      <dgm:t>
        <a:bodyPr/>
        <a:lstStyle/>
        <a:p>
          <a:endParaRPr lang="en-US"/>
        </a:p>
      </dgm:t>
    </dgm:pt>
    <dgm:pt modelId="{3E297682-69C4-4274-9066-FCB131B76ADA}" type="sibTrans" cxnId="{58318722-95A3-4C96-B4B3-9A5D9EB0557C}">
      <dgm:prSet/>
      <dgm:spPr/>
      <dgm:t>
        <a:bodyPr/>
        <a:lstStyle/>
        <a:p>
          <a:endParaRPr lang="en-US"/>
        </a:p>
      </dgm:t>
    </dgm:pt>
    <dgm:pt modelId="{2FF95BBD-05DF-4204-A421-267C2EE231AA}">
      <dgm:prSet phldrT="[Text]" custT="1"/>
      <dgm:spPr/>
      <dgm:t>
        <a:bodyPr/>
        <a:lstStyle/>
        <a:p>
          <a:r>
            <a:rPr lang="en-US" sz="1400" b="1"/>
            <a:t>Initiator</a:t>
          </a:r>
          <a:r>
            <a:rPr lang="en-US" sz="1400"/>
            <a:t>: Entwickler</a:t>
          </a:r>
        </a:p>
      </dgm:t>
    </dgm:pt>
    <dgm:pt modelId="{4762D58A-B84A-468C-BCC0-B944F55BEB35}" type="parTrans" cxnId="{A62197EB-620B-4B67-B7E3-6B3287B94DB8}">
      <dgm:prSet/>
      <dgm:spPr/>
      <dgm:t>
        <a:bodyPr/>
        <a:lstStyle/>
        <a:p>
          <a:endParaRPr lang="en-US"/>
        </a:p>
      </dgm:t>
    </dgm:pt>
    <dgm:pt modelId="{2C793561-3241-4125-96E7-AAB64C3C2FC6}" type="sibTrans" cxnId="{A62197EB-620B-4B67-B7E3-6B3287B94DB8}">
      <dgm:prSet/>
      <dgm:spPr/>
      <dgm:t>
        <a:bodyPr/>
        <a:lstStyle/>
        <a:p>
          <a:endParaRPr lang="en-US"/>
        </a:p>
      </dgm:t>
    </dgm:pt>
    <dgm:pt modelId="{86CB158F-AEFA-44E2-9246-DD45D055D04E}">
      <dgm:prSet phldrT="[Text]" custT="1"/>
      <dgm:spPr/>
      <dgm:t>
        <a:bodyPr/>
        <a:lstStyle/>
        <a:p>
          <a:r>
            <a:rPr lang="en-US" sz="1400"/>
            <a:t>1x je </a:t>
          </a:r>
          <a:r>
            <a:rPr lang="de-DE" sz="1400"/>
            <a:t>Übersetzungseinheit (c.-Datei)</a:t>
          </a:r>
          <a:endParaRPr lang="en-US" sz="1400"/>
        </a:p>
      </dgm:t>
    </dgm:pt>
    <dgm:pt modelId="{AB943230-6C42-4BC9-BE95-87FDFAE8E31C}" type="parTrans" cxnId="{EC8A01D9-E648-48BB-8151-51CB47DCBF47}">
      <dgm:prSet/>
      <dgm:spPr/>
      <dgm:t>
        <a:bodyPr/>
        <a:lstStyle/>
        <a:p>
          <a:endParaRPr lang="en-US"/>
        </a:p>
      </dgm:t>
    </dgm:pt>
    <dgm:pt modelId="{F6D12AA0-164B-4658-941D-8E0703A3DAD8}" type="sibTrans" cxnId="{EC8A01D9-E648-48BB-8151-51CB47DCBF47}">
      <dgm:prSet/>
      <dgm:spPr/>
      <dgm:t>
        <a:bodyPr/>
        <a:lstStyle/>
        <a:p>
          <a:endParaRPr lang="en-US"/>
        </a:p>
      </dgm:t>
    </dgm:pt>
    <dgm:pt modelId="{13511494-D021-4AC3-93B3-7E103E4AB85E}">
      <dgm:prSet phldrT="[Text]" custT="1"/>
      <dgm:spPr/>
      <dgm:t>
        <a:bodyPr/>
        <a:lstStyle/>
        <a:p>
          <a:r>
            <a:rPr lang="en-US" sz="1400" b="1"/>
            <a:t>Initiator</a:t>
          </a:r>
          <a:r>
            <a:rPr lang="en-US" sz="1400"/>
            <a:t>: </a:t>
          </a:r>
          <a:r>
            <a:rPr lang="de-DE" sz="1400"/>
            <a:t>Entwickler</a:t>
          </a:r>
          <a:endParaRPr lang="en-US" sz="1400"/>
        </a:p>
      </dgm:t>
    </dgm:pt>
    <dgm:pt modelId="{8D1CDCE6-C5ED-4B4A-888C-67D1E4A34646}" type="parTrans" cxnId="{BD897F55-916D-4639-8AA8-A7F0C00642E7}">
      <dgm:prSet/>
      <dgm:spPr/>
      <dgm:t>
        <a:bodyPr/>
        <a:lstStyle/>
        <a:p>
          <a:endParaRPr lang="en-US"/>
        </a:p>
      </dgm:t>
    </dgm:pt>
    <dgm:pt modelId="{1E372920-E04C-4308-AEC4-63CCDDC7AEFD}" type="sibTrans" cxnId="{BD897F55-916D-4639-8AA8-A7F0C00642E7}">
      <dgm:prSet/>
      <dgm:spPr/>
      <dgm:t>
        <a:bodyPr/>
        <a:lstStyle/>
        <a:p>
          <a:endParaRPr lang="en-US"/>
        </a:p>
      </dgm:t>
    </dgm:pt>
    <dgm:pt modelId="{997870C5-660F-42DD-98E2-05553B31FBA0}">
      <dgm:prSet phldrT="[Text]" custT="1"/>
      <dgm:spPr/>
      <dgm:t>
        <a:bodyPr/>
        <a:lstStyle/>
        <a:p>
          <a:r>
            <a:rPr lang="de-DE" sz="1400"/>
            <a:t>1x je Bauvorgang</a:t>
          </a:r>
          <a:endParaRPr lang="en-US" sz="1400"/>
        </a:p>
      </dgm:t>
    </dgm:pt>
    <dgm:pt modelId="{E1B5E77A-A6A8-421D-988C-43263F26694F}" type="parTrans" cxnId="{85437D2C-71A1-4592-82BC-F6F14CD93C22}">
      <dgm:prSet/>
      <dgm:spPr/>
      <dgm:t>
        <a:bodyPr/>
        <a:lstStyle/>
        <a:p>
          <a:endParaRPr lang="en-US"/>
        </a:p>
      </dgm:t>
    </dgm:pt>
    <dgm:pt modelId="{04A3E5D7-93C6-4FBD-89C9-B376938BEE2B}" type="sibTrans" cxnId="{85437D2C-71A1-4592-82BC-F6F14CD93C22}">
      <dgm:prSet/>
      <dgm:spPr/>
      <dgm:t>
        <a:bodyPr/>
        <a:lstStyle/>
        <a:p>
          <a:endParaRPr lang="en-US"/>
        </a:p>
      </dgm:t>
    </dgm:pt>
    <dgm:pt modelId="{7F5BFBD5-327A-4BA8-9D35-A774C64D5C48}">
      <dgm:prSet phldrT="[Text]" custT="1"/>
      <dgm:spPr/>
      <dgm:t>
        <a:bodyPr/>
        <a:lstStyle/>
        <a:p>
          <a:r>
            <a:rPr lang="en-US" sz="1400" b="1"/>
            <a:t>Initiator</a:t>
          </a:r>
          <a:r>
            <a:rPr lang="en-US" sz="1400"/>
            <a:t>: </a:t>
          </a:r>
          <a:r>
            <a:rPr lang="de-DE" sz="1400"/>
            <a:t>Benutzer</a:t>
          </a:r>
          <a:endParaRPr lang="en-US" sz="1400"/>
        </a:p>
      </dgm:t>
    </dgm:pt>
    <dgm:pt modelId="{A1938702-2ADB-4E1E-8730-FC665294466F}" type="parTrans" cxnId="{78307114-A5DF-48D2-AA90-775415A2A0A4}">
      <dgm:prSet/>
      <dgm:spPr/>
      <dgm:t>
        <a:bodyPr/>
        <a:lstStyle/>
        <a:p>
          <a:endParaRPr lang="en-US"/>
        </a:p>
      </dgm:t>
    </dgm:pt>
    <dgm:pt modelId="{C5D1165D-8CD8-4937-AF86-B4D18794F665}" type="sibTrans" cxnId="{78307114-A5DF-48D2-AA90-775415A2A0A4}">
      <dgm:prSet/>
      <dgm:spPr/>
      <dgm:t>
        <a:bodyPr/>
        <a:lstStyle/>
        <a:p>
          <a:endParaRPr lang="en-US"/>
        </a:p>
      </dgm:t>
    </dgm:pt>
    <dgm:pt modelId="{D26C0E43-0859-4106-931E-FFF79BAA4B63}">
      <dgm:prSet phldrT="[Text]" custT="1"/>
      <dgm:spPr/>
      <dgm:t>
        <a:bodyPr/>
        <a:lstStyle/>
        <a:p>
          <a:r>
            <a:rPr lang="de-DE" sz="1400" b="1"/>
            <a:t>Durchgeführt</a:t>
          </a:r>
          <a:r>
            <a:rPr lang="de-DE" sz="1400"/>
            <a:t> mithilfe Compiler</a:t>
          </a:r>
          <a:endParaRPr lang="en-US" sz="1400"/>
        </a:p>
      </dgm:t>
    </dgm:pt>
    <dgm:pt modelId="{EFF026D2-F852-4545-85E6-2537C4F10AEC}" type="parTrans" cxnId="{00EDCC4D-81D4-4AF2-A554-B46F3854E2F8}">
      <dgm:prSet/>
      <dgm:spPr/>
      <dgm:t>
        <a:bodyPr/>
        <a:lstStyle/>
        <a:p>
          <a:endParaRPr lang="en-US"/>
        </a:p>
      </dgm:t>
    </dgm:pt>
    <dgm:pt modelId="{3D49E4C2-6AC7-44D3-87D8-AFCCFC84EF3E}" type="sibTrans" cxnId="{00EDCC4D-81D4-4AF2-A554-B46F3854E2F8}">
      <dgm:prSet/>
      <dgm:spPr/>
      <dgm:t>
        <a:bodyPr/>
        <a:lstStyle/>
        <a:p>
          <a:endParaRPr lang="en-US"/>
        </a:p>
      </dgm:t>
    </dgm:pt>
    <dgm:pt modelId="{4078C0AE-5629-4F99-81B0-33C008E08BC3}">
      <dgm:prSet phldrT="[Text]" custT="1"/>
      <dgm:spPr/>
      <dgm:t>
        <a:bodyPr/>
        <a:lstStyle/>
        <a:p>
          <a:r>
            <a:rPr lang="de-DE" sz="1400" b="1"/>
            <a:t>Durchgeführt</a:t>
          </a:r>
          <a:r>
            <a:rPr lang="de-DE" sz="1400"/>
            <a:t> mithilfe Compiler</a:t>
          </a:r>
          <a:endParaRPr lang="en-US" sz="1400"/>
        </a:p>
      </dgm:t>
    </dgm:pt>
    <dgm:pt modelId="{5EDCF9AF-1DBC-4364-B483-C334DDB184E3}" type="parTrans" cxnId="{C5FEBAA7-CC7A-4AFB-B55D-3CE5CBDD9224}">
      <dgm:prSet/>
      <dgm:spPr/>
      <dgm:t>
        <a:bodyPr/>
        <a:lstStyle/>
        <a:p>
          <a:endParaRPr lang="en-US"/>
        </a:p>
      </dgm:t>
    </dgm:pt>
    <dgm:pt modelId="{59800B22-AE84-4F5B-8DB1-1CD29DAB074F}" type="sibTrans" cxnId="{C5FEBAA7-CC7A-4AFB-B55D-3CE5CBDD9224}">
      <dgm:prSet/>
      <dgm:spPr/>
      <dgm:t>
        <a:bodyPr/>
        <a:lstStyle/>
        <a:p>
          <a:endParaRPr lang="en-US"/>
        </a:p>
      </dgm:t>
    </dgm:pt>
    <dgm:pt modelId="{B1539F09-110D-42FD-88F9-9D997FCB4F15}">
      <dgm:prSet phldrT="[Text]" custT="1"/>
      <dgm:spPr/>
      <dgm:t>
        <a:bodyPr/>
        <a:lstStyle/>
        <a:p>
          <a:r>
            <a:rPr lang="de-DE" sz="1400" b="1"/>
            <a:t>Durchgeführt</a:t>
          </a:r>
          <a:r>
            <a:rPr lang="de-DE" sz="1400"/>
            <a:t> mithilfe Betriebsystem</a:t>
          </a:r>
          <a:endParaRPr lang="en-US" sz="1400"/>
        </a:p>
      </dgm:t>
    </dgm:pt>
    <dgm:pt modelId="{F4C0CF48-26B0-483D-B980-42C6C7F3FDEC}" type="parTrans" cxnId="{31DC6A0F-860A-4979-858E-D0EFBFD4733F}">
      <dgm:prSet/>
      <dgm:spPr/>
      <dgm:t>
        <a:bodyPr/>
        <a:lstStyle/>
        <a:p>
          <a:endParaRPr lang="en-US"/>
        </a:p>
      </dgm:t>
    </dgm:pt>
    <dgm:pt modelId="{88661FCC-4D7C-4D74-A202-A1CC4DA3E9D6}" type="sibTrans" cxnId="{31DC6A0F-860A-4979-858E-D0EFBFD4733F}">
      <dgm:prSet/>
      <dgm:spPr/>
      <dgm:t>
        <a:bodyPr/>
        <a:lstStyle/>
        <a:p>
          <a:endParaRPr lang="en-US"/>
        </a:p>
      </dgm:t>
    </dgm:pt>
    <dgm:pt modelId="{7F80FE41-8DF1-4BDB-B266-0A79B4588F9C}" type="pres">
      <dgm:prSet presAssocID="{DFA5B157-B3F0-440D-9BEF-D491D619066F}" presName="Name0" presStyleCnt="0">
        <dgm:presLayoutVars>
          <dgm:dir/>
          <dgm:animLvl val="lvl"/>
          <dgm:resizeHandles val="exact"/>
        </dgm:presLayoutVars>
      </dgm:prSet>
      <dgm:spPr/>
    </dgm:pt>
    <dgm:pt modelId="{0FB20B28-A06B-4AC4-8782-F472B05A711C}" type="pres">
      <dgm:prSet presAssocID="{D43E7C0A-23EF-4C18-AF78-D1D05233EC61}" presName="composite" presStyleCnt="0"/>
      <dgm:spPr/>
    </dgm:pt>
    <dgm:pt modelId="{8BFEA447-5B3B-4FCE-B382-592AA6E3076F}" type="pres">
      <dgm:prSet presAssocID="{D43E7C0A-23EF-4C18-AF78-D1D05233EC61}" presName="parTx" presStyleLbl="node1" presStyleIdx="0" presStyleCnt="3" custLinFactNeighborX="3569" custLinFactNeighborY="-114">
        <dgm:presLayoutVars>
          <dgm:chMax val="0"/>
          <dgm:chPref val="0"/>
          <dgm:bulletEnabled val="1"/>
        </dgm:presLayoutVars>
      </dgm:prSet>
      <dgm:spPr/>
    </dgm:pt>
    <dgm:pt modelId="{0503B176-32A5-4A04-B3E5-A9BD2E32D2E9}" type="pres">
      <dgm:prSet presAssocID="{D43E7C0A-23EF-4C18-AF78-D1D05233EC61}" presName="desTx" presStyleLbl="revTx" presStyleIdx="0" presStyleCnt="3">
        <dgm:presLayoutVars>
          <dgm:bulletEnabled val="1"/>
        </dgm:presLayoutVars>
      </dgm:prSet>
      <dgm:spPr/>
    </dgm:pt>
    <dgm:pt modelId="{5A943BED-E799-4073-B5F0-59951AC7533F}" type="pres">
      <dgm:prSet presAssocID="{F01EDA59-06AF-4AA0-8079-E1DB4DA1B088}" presName="space" presStyleCnt="0"/>
      <dgm:spPr/>
    </dgm:pt>
    <dgm:pt modelId="{B4D3403B-7DC1-496C-8226-3E8A9162DCA4}" type="pres">
      <dgm:prSet presAssocID="{F6641B1B-0D6C-4282-BC40-48B88A47548D}" presName="composite" presStyleCnt="0"/>
      <dgm:spPr/>
    </dgm:pt>
    <dgm:pt modelId="{E89C0B31-2CD3-4FF3-A1D1-7839C0207329}" type="pres">
      <dgm:prSet presAssocID="{F6641B1B-0D6C-4282-BC40-48B88A47548D}" presName="parTx" presStyleLbl="node1" presStyleIdx="1" presStyleCnt="3" custLinFactNeighborX="3478" custLinFactNeighborY="-1357">
        <dgm:presLayoutVars>
          <dgm:chMax val="0"/>
          <dgm:chPref val="0"/>
          <dgm:bulletEnabled val="1"/>
        </dgm:presLayoutVars>
      </dgm:prSet>
      <dgm:spPr/>
    </dgm:pt>
    <dgm:pt modelId="{A86789FF-C8B3-4F46-8636-3EADBB276318}" type="pres">
      <dgm:prSet presAssocID="{F6641B1B-0D6C-4282-BC40-48B88A47548D}" presName="desTx" presStyleLbl="revTx" presStyleIdx="1" presStyleCnt="3">
        <dgm:presLayoutVars>
          <dgm:bulletEnabled val="1"/>
        </dgm:presLayoutVars>
      </dgm:prSet>
      <dgm:spPr/>
    </dgm:pt>
    <dgm:pt modelId="{5D6944F6-33B6-4196-8AF6-96B521CD4AB0}" type="pres">
      <dgm:prSet presAssocID="{25583556-96B2-4B39-9472-90BDC971B2A2}" presName="space" presStyleCnt="0"/>
      <dgm:spPr/>
    </dgm:pt>
    <dgm:pt modelId="{124FF95A-9164-4467-83DB-15ED6EB93F6E}" type="pres">
      <dgm:prSet presAssocID="{188D2C8A-B576-4C06-8483-F9BAD52CFB7E}" presName="composite" presStyleCnt="0"/>
      <dgm:spPr/>
    </dgm:pt>
    <dgm:pt modelId="{ADB1D890-E7C7-489B-898A-6D66123374DA}" type="pres">
      <dgm:prSet presAssocID="{188D2C8A-B576-4C06-8483-F9BAD52CFB7E}" presName="par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E7867C99-F7B0-495C-A61B-ED3AD5818C9C}" type="pres">
      <dgm:prSet presAssocID="{188D2C8A-B576-4C06-8483-F9BAD52CFB7E}" presName="desTx" presStyleLbl="revTx" presStyleIdx="2" presStyleCnt="3">
        <dgm:presLayoutVars>
          <dgm:bulletEnabled val="1"/>
        </dgm:presLayoutVars>
      </dgm:prSet>
      <dgm:spPr/>
    </dgm:pt>
  </dgm:ptLst>
  <dgm:cxnLst>
    <dgm:cxn modelId="{55785202-551D-4743-AD1F-6A1F6F124690}" srcId="{DFA5B157-B3F0-440D-9BEF-D491D619066F}" destId="{D43E7C0A-23EF-4C18-AF78-D1D05233EC61}" srcOrd="0" destOrd="0" parTransId="{D2C80B89-1211-4A04-B72F-3E96C584990E}" sibTransId="{F01EDA59-06AF-4AA0-8079-E1DB4DA1B088}"/>
    <dgm:cxn modelId="{31DC6A0F-860A-4979-858E-D0EFBFD4733F}" srcId="{188D2C8A-B576-4C06-8483-F9BAD52CFB7E}" destId="{B1539F09-110D-42FD-88F9-9D997FCB4F15}" srcOrd="1" destOrd="0" parTransId="{F4C0CF48-26B0-483D-B980-42C6C7F3FDEC}" sibTransId="{88661FCC-4D7C-4D74-A202-A1CC4DA3E9D6}"/>
    <dgm:cxn modelId="{78307114-A5DF-48D2-AA90-775415A2A0A4}" srcId="{188D2C8A-B576-4C06-8483-F9BAD52CFB7E}" destId="{7F5BFBD5-327A-4BA8-9D35-A774C64D5C48}" srcOrd="0" destOrd="0" parTransId="{A1938702-2ADB-4E1E-8730-FC665294466F}" sibTransId="{C5D1165D-8CD8-4937-AF86-B4D18794F665}"/>
    <dgm:cxn modelId="{58318722-95A3-4C96-B4B3-9A5D9EB0557C}" srcId="{DFA5B157-B3F0-440D-9BEF-D491D619066F}" destId="{188D2C8A-B576-4C06-8483-F9BAD52CFB7E}" srcOrd="2" destOrd="0" parTransId="{ED5AE136-E2C1-445B-ABB1-ADA6AAD96F88}" sibTransId="{3E297682-69C4-4274-9066-FCB131B76ADA}"/>
    <dgm:cxn modelId="{7756D623-1D9E-444A-B147-18CCA40847B1}" type="presOf" srcId="{4078C0AE-5629-4F99-81B0-33C008E08BC3}" destId="{A86789FF-C8B3-4F46-8636-3EADBB276318}" srcOrd="0" destOrd="2" presId="urn:microsoft.com/office/officeart/2005/8/layout/chevron1"/>
    <dgm:cxn modelId="{85437D2C-71A1-4592-82BC-F6F14CD93C22}" srcId="{F6641B1B-0D6C-4282-BC40-48B88A47548D}" destId="{997870C5-660F-42DD-98E2-05553B31FBA0}" srcOrd="1" destOrd="0" parTransId="{E1B5E77A-A6A8-421D-988C-43263F26694F}" sibTransId="{04A3E5D7-93C6-4FBD-89C9-B376938BEE2B}"/>
    <dgm:cxn modelId="{8784C03D-C8E9-44C2-A068-1A9818FC5DCE}" type="presOf" srcId="{188D2C8A-B576-4C06-8483-F9BAD52CFB7E}" destId="{ADB1D890-E7C7-489B-898A-6D66123374DA}" srcOrd="0" destOrd="0" presId="urn:microsoft.com/office/officeart/2005/8/layout/chevron1"/>
    <dgm:cxn modelId="{1BFF6B40-CD4C-47EA-9FAA-E3CDC6981C3E}" type="presOf" srcId="{D43E7C0A-23EF-4C18-AF78-D1D05233EC61}" destId="{8BFEA447-5B3B-4FCE-B382-592AA6E3076F}" srcOrd="0" destOrd="0" presId="urn:microsoft.com/office/officeart/2005/8/layout/chevron1"/>
    <dgm:cxn modelId="{99DA7C63-26D2-4C5B-A0BA-E3DBD805248A}" type="presOf" srcId="{2FF95BBD-05DF-4204-A421-267C2EE231AA}" destId="{0503B176-32A5-4A04-B3E5-A9BD2E32D2E9}" srcOrd="0" destOrd="0" presId="urn:microsoft.com/office/officeart/2005/8/layout/chevron1"/>
    <dgm:cxn modelId="{E38E8063-3A5C-4B16-A19C-C2393AFE1CFF}" type="presOf" srcId="{86CB158F-AEFA-44E2-9246-DD45D055D04E}" destId="{0503B176-32A5-4A04-B3E5-A9BD2E32D2E9}" srcOrd="0" destOrd="1" presId="urn:microsoft.com/office/officeart/2005/8/layout/chevron1"/>
    <dgm:cxn modelId="{00EDCC4D-81D4-4AF2-A554-B46F3854E2F8}" srcId="{D43E7C0A-23EF-4C18-AF78-D1D05233EC61}" destId="{D26C0E43-0859-4106-931E-FFF79BAA4B63}" srcOrd="2" destOrd="0" parTransId="{EFF026D2-F852-4545-85E6-2537C4F10AEC}" sibTransId="{3D49E4C2-6AC7-44D3-87D8-AFCCFC84EF3E}"/>
    <dgm:cxn modelId="{BD897F55-916D-4639-8AA8-A7F0C00642E7}" srcId="{F6641B1B-0D6C-4282-BC40-48B88A47548D}" destId="{13511494-D021-4AC3-93B3-7E103E4AB85E}" srcOrd="0" destOrd="0" parTransId="{8D1CDCE6-C5ED-4B4A-888C-67D1E4A34646}" sibTransId="{1E372920-E04C-4308-AEC4-63CCDDC7AEFD}"/>
    <dgm:cxn modelId="{8BD95296-D1A8-49D0-80AB-59838EDBBBD3}" srcId="{DFA5B157-B3F0-440D-9BEF-D491D619066F}" destId="{F6641B1B-0D6C-4282-BC40-48B88A47548D}" srcOrd="1" destOrd="0" parTransId="{29DACF74-A95B-4209-8A59-4804EDA7AA88}" sibTransId="{25583556-96B2-4B39-9472-90BDC971B2A2}"/>
    <dgm:cxn modelId="{54E0F19E-171A-4ECD-8DB1-54A16C0306F8}" type="presOf" srcId="{B1539F09-110D-42FD-88F9-9D997FCB4F15}" destId="{E7867C99-F7B0-495C-A61B-ED3AD5818C9C}" srcOrd="0" destOrd="1" presId="urn:microsoft.com/office/officeart/2005/8/layout/chevron1"/>
    <dgm:cxn modelId="{C5FEBAA7-CC7A-4AFB-B55D-3CE5CBDD9224}" srcId="{F6641B1B-0D6C-4282-BC40-48B88A47548D}" destId="{4078C0AE-5629-4F99-81B0-33C008E08BC3}" srcOrd="2" destOrd="0" parTransId="{5EDCF9AF-1DBC-4364-B483-C334DDB184E3}" sibTransId="{59800B22-AE84-4F5B-8DB1-1CD29DAB074F}"/>
    <dgm:cxn modelId="{7B7E81A9-146A-4AD8-8C03-C684FA003579}" type="presOf" srcId="{F6641B1B-0D6C-4282-BC40-48B88A47548D}" destId="{E89C0B31-2CD3-4FF3-A1D1-7839C0207329}" srcOrd="0" destOrd="0" presId="urn:microsoft.com/office/officeart/2005/8/layout/chevron1"/>
    <dgm:cxn modelId="{1C9064CC-E099-4E7C-A3B4-D5668E1B11CF}" type="presOf" srcId="{DFA5B157-B3F0-440D-9BEF-D491D619066F}" destId="{7F80FE41-8DF1-4BDB-B266-0A79B4588F9C}" srcOrd="0" destOrd="0" presId="urn:microsoft.com/office/officeart/2005/8/layout/chevron1"/>
    <dgm:cxn modelId="{CA8692D4-F6C8-4149-AB4D-DF872365AB5B}" type="presOf" srcId="{13511494-D021-4AC3-93B3-7E103E4AB85E}" destId="{A86789FF-C8B3-4F46-8636-3EADBB276318}" srcOrd="0" destOrd="0" presId="urn:microsoft.com/office/officeart/2005/8/layout/chevron1"/>
    <dgm:cxn modelId="{EC8A01D9-E648-48BB-8151-51CB47DCBF47}" srcId="{D43E7C0A-23EF-4C18-AF78-D1D05233EC61}" destId="{86CB158F-AEFA-44E2-9246-DD45D055D04E}" srcOrd="1" destOrd="0" parTransId="{AB943230-6C42-4BC9-BE95-87FDFAE8E31C}" sibTransId="{F6D12AA0-164B-4658-941D-8E0703A3DAD8}"/>
    <dgm:cxn modelId="{3D790CDE-8EC7-4373-952F-9AA2EABC2D80}" type="presOf" srcId="{D26C0E43-0859-4106-931E-FFF79BAA4B63}" destId="{0503B176-32A5-4A04-B3E5-A9BD2E32D2E9}" srcOrd="0" destOrd="2" presId="urn:microsoft.com/office/officeart/2005/8/layout/chevron1"/>
    <dgm:cxn modelId="{86D752DF-392C-4A17-9615-6737B4EAF4B3}" type="presOf" srcId="{997870C5-660F-42DD-98E2-05553B31FBA0}" destId="{A86789FF-C8B3-4F46-8636-3EADBB276318}" srcOrd="0" destOrd="1" presId="urn:microsoft.com/office/officeart/2005/8/layout/chevron1"/>
    <dgm:cxn modelId="{A62197EB-620B-4B67-B7E3-6B3287B94DB8}" srcId="{D43E7C0A-23EF-4C18-AF78-D1D05233EC61}" destId="{2FF95BBD-05DF-4204-A421-267C2EE231AA}" srcOrd="0" destOrd="0" parTransId="{4762D58A-B84A-468C-BCC0-B944F55BEB35}" sibTransId="{2C793561-3241-4125-96E7-AAB64C3C2FC6}"/>
    <dgm:cxn modelId="{F66809EC-3B34-4CBA-852D-5BD81BDA9554}" type="presOf" srcId="{7F5BFBD5-327A-4BA8-9D35-A774C64D5C48}" destId="{E7867C99-F7B0-495C-A61B-ED3AD5818C9C}" srcOrd="0" destOrd="0" presId="urn:microsoft.com/office/officeart/2005/8/layout/chevron1"/>
    <dgm:cxn modelId="{13BD5B6B-14D6-4FB6-8618-87F0416B9B70}" type="presParOf" srcId="{7F80FE41-8DF1-4BDB-B266-0A79B4588F9C}" destId="{0FB20B28-A06B-4AC4-8782-F472B05A711C}" srcOrd="0" destOrd="0" presId="urn:microsoft.com/office/officeart/2005/8/layout/chevron1"/>
    <dgm:cxn modelId="{28C3107F-DA19-4E4D-BE33-C3897CB97AD3}" type="presParOf" srcId="{0FB20B28-A06B-4AC4-8782-F472B05A711C}" destId="{8BFEA447-5B3B-4FCE-B382-592AA6E3076F}" srcOrd="0" destOrd="0" presId="urn:microsoft.com/office/officeart/2005/8/layout/chevron1"/>
    <dgm:cxn modelId="{60A86B01-ACA5-40BA-8E0D-87EB7A00D651}" type="presParOf" srcId="{0FB20B28-A06B-4AC4-8782-F472B05A711C}" destId="{0503B176-32A5-4A04-B3E5-A9BD2E32D2E9}" srcOrd="1" destOrd="0" presId="urn:microsoft.com/office/officeart/2005/8/layout/chevron1"/>
    <dgm:cxn modelId="{7E34C7FA-F89A-4396-87FA-C7702C81AE63}" type="presParOf" srcId="{7F80FE41-8DF1-4BDB-B266-0A79B4588F9C}" destId="{5A943BED-E799-4073-B5F0-59951AC7533F}" srcOrd="1" destOrd="0" presId="urn:microsoft.com/office/officeart/2005/8/layout/chevron1"/>
    <dgm:cxn modelId="{4F80F77E-B242-4D8E-9DC5-DC1900805C8A}" type="presParOf" srcId="{7F80FE41-8DF1-4BDB-B266-0A79B4588F9C}" destId="{B4D3403B-7DC1-496C-8226-3E8A9162DCA4}" srcOrd="2" destOrd="0" presId="urn:microsoft.com/office/officeart/2005/8/layout/chevron1"/>
    <dgm:cxn modelId="{78D920BE-0316-4B10-98CD-23CA77D362A5}" type="presParOf" srcId="{B4D3403B-7DC1-496C-8226-3E8A9162DCA4}" destId="{E89C0B31-2CD3-4FF3-A1D1-7839C0207329}" srcOrd="0" destOrd="0" presId="urn:microsoft.com/office/officeart/2005/8/layout/chevron1"/>
    <dgm:cxn modelId="{3C14FD5F-E7A7-4C60-BD07-162C0348837C}" type="presParOf" srcId="{B4D3403B-7DC1-496C-8226-3E8A9162DCA4}" destId="{A86789FF-C8B3-4F46-8636-3EADBB276318}" srcOrd="1" destOrd="0" presId="urn:microsoft.com/office/officeart/2005/8/layout/chevron1"/>
    <dgm:cxn modelId="{62B76E9E-D7BF-444D-8F7A-AE97D7E48EE8}" type="presParOf" srcId="{7F80FE41-8DF1-4BDB-B266-0A79B4588F9C}" destId="{5D6944F6-33B6-4196-8AF6-96B521CD4AB0}" srcOrd="3" destOrd="0" presId="urn:microsoft.com/office/officeart/2005/8/layout/chevron1"/>
    <dgm:cxn modelId="{257B7D20-D7B1-444B-8423-0DBFC4AE4D85}" type="presParOf" srcId="{7F80FE41-8DF1-4BDB-B266-0A79B4588F9C}" destId="{124FF95A-9164-4467-83DB-15ED6EB93F6E}" srcOrd="4" destOrd="0" presId="urn:microsoft.com/office/officeart/2005/8/layout/chevron1"/>
    <dgm:cxn modelId="{5DD7BFCF-2F6B-49D1-B4A0-C7CED0458D71}" type="presParOf" srcId="{124FF95A-9164-4467-83DB-15ED6EB93F6E}" destId="{ADB1D890-E7C7-489B-898A-6D66123374DA}" srcOrd="0" destOrd="0" presId="urn:microsoft.com/office/officeart/2005/8/layout/chevron1"/>
    <dgm:cxn modelId="{9E267B8F-4E99-4F17-AEB9-CB716B946FC6}" type="presParOf" srcId="{124FF95A-9164-4467-83DB-15ED6EB93F6E}" destId="{E7867C99-F7B0-495C-A61B-ED3AD5818C9C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FEA447-5B3B-4FCE-B382-592AA6E3076F}">
      <dsp:nvSpPr>
        <dsp:cNvPr id="0" name=""/>
        <dsp:cNvSpPr/>
      </dsp:nvSpPr>
      <dsp:spPr>
        <a:xfrm>
          <a:off x="108047" y="31174"/>
          <a:ext cx="2987317" cy="864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Compile Time</a:t>
          </a:r>
        </a:p>
      </dsp:txBody>
      <dsp:txXfrm>
        <a:off x="540047" y="31174"/>
        <a:ext cx="2123317" cy="864000"/>
      </dsp:txXfrm>
    </dsp:sp>
    <dsp:sp modelId="{0503B176-32A5-4A04-B3E5-A9BD2E32D2E9}">
      <dsp:nvSpPr>
        <dsp:cNvPr id="0" name=""/>
        <dsp:cNvSpPr/>
      </dsp:nvSpPr>
      <dsp:spPr>
        <a:xfrm>
          <a:off x="1429" y="1004159"/>
          <a:ext cx="238985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Initiator</a:t>
          </a:r>
          <a:r>
            <a:rPr lang="en-US" sz="1400" kern="1200"/>
            <a:t>: Entwickler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1x je </a:t>
          </a:r>
          <a:r>
            <a:rPr lang="de-DE" sz="1400" kern="1200"/>
            <a:t>Übersetzungseinheit (c.-Datei)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b="1" kern="1200"/>
            <a:t>Durchgeführt</a:t>
          </a:r>
          <a:r>
            <a:rPr lang="de-DE" sz="1400" kern="1200"/>
            <a:t> mithilfe Compiler</a:t>
          </a:r>
          <a:endParaRPr lang="en-US" sz="1400" kern="1200"/>
        </a:p>
      </dsp:txBody>
      <dsp:txXfrm>
        <a:off x="1429" y="1004159"/>
        <a:ext cx="2389854" cy="990000"/>
      </dsp:txXfrm>
    </dsp:sp>
    <dsp:sp modelId="{E89C0B31-2CD3-4FF3-A1D1-7839C0207329}">
      <dsp:nvSpPr>
        <dsp:cNvPr id="0" name=""/>
        <dsp:cNvSpPr/>
      </dsp:nvSpPr>
      <dsp:spPr>
        <a:xfrm>
          <a:off x="2876646" y="20434"/>
          <a:ext cx="2987317" cy="864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Link Time</a:t>
          </a:r>
        </a:p>
      </dsp:txBody>
      <dsp:txXfrm>
        <a:off x="3308646" y="20434"/>
        <a:ext cx="2123317" cy="864000"/>
      </dsp:txXfrm>
    </dsp:sp>
    <dsp:sp modelId="{A86789FF-C8B3-4F46-8636-3EADBB276318}">
      <dsp:nvSpPr>
        <dsp:cNvPr id="0" name=""/>
        <dsp:cNvSpPr/>
      </dsp:nvSpPr>
      <dsp:spPr>
        <a:xfrm>
          <a:off x="2772747" y="1004159"/>
          <a:ext cx="238985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Initiator</a:t>
          </a:r>
          <a:r>
            <a:rPr lang="en-US" sz="1400" kern="1200"/>
            <a:t>: </a:t>
          </a:r>
          <a:r>
            <a:rPr lang="de-DE" sz="1400" kern="1200"/>
            <a:t>Entwickler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/>
            <a:t>1x je Bauvorgang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b="1" kern="1200"/>
            <a:t>Durchgeführt</a:t>
          </a:r>
          <a:r>
            <a:rPr lang="de-DE" sz="1400" kern="1200"/>
            <a:t> mithilfe Compiler</a:t>
          </a:r>
          <a:endParaRPr lang="en-US" sz="1400" kern="1200"/>
        </a:p>
      </dsp:txBody>
      <dsp:txXfrm>
        <a:off x="2772747" y="1004159"/>
        <a:ext cx="2389854" cy="990000"/>
      </dsp:txXfrm>
    </dsp:sp>
    <dsp:sp modelId="{ADB1D890-E7C7-489B-898A-6D66123374DA}">
      <dsp:nvSpPr>
        <dsp:cNvPr id="0" name=""/>
        <dsp:cNvSpPr/>
      </dsp:nvSpPr>
      <dsp:spPr>
        <a:xfrm>
          <a:off x="5544065" y="32159"/>
          <a:ext cx="2987317" cy="864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Load Time</a:t>
          </a:r>
        </a:p>
      </dsp:txBody>
      <dsp:txXfrm>
        <a:off x="5976065" y="32159"/>
        <a:ext cx="2123317" cy="864000"/>
      </dsp:txXfrm>
    </dsp:sp>
    <dsp:sp modelId="{E7867C99-F7B0-495C-A61B-ED3AD5818C9C}">
      <dsp:nvSpPr>
        <dsp:cNvPr id="0" name=""/>
        <dsp:cNvSpPr/>
      </dsp:nvSpPr>
      <dsp:spPr>
        <a:xfrm>
          <a:off x="5544065" y="1004159"/>
          <a:ext cx="238985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Initiator</a:t>
          </a:r>
          <a:r>
            <a:rPr lang="en-US" sz="1400" kern="1200"/>
            <a:t>: </a:t>
          </a:r>
          <a:r>
            <a:rPr lang="de-DE" sz="1400" kern="1200"/>
            <a:t>Benutzer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b="1" kern="1200"/>
            <a:t>Durchgeführt</a:t>
          </a:r>
          <a:r>
            <a:rPr lang="de-DE" sz="1400" kern="1200"/>
            <a:t> mithilfe Betriebsystem</a:t>
          </a:r>
          <a:endParaRPr lang="en-US" sz="1400" kern="1200"/>
        </a:p>
      </dsp:txBody>
      <dsp:txXfrm>
        <a:off x="5544065" y="1004159"/>
        <a:ext cx="2389854" cy="99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image" Target="../media/image3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862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1"/>
            <a:ext cx="2945862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9542"/>
            <a:ext cx="2945862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379542"/>
            <a:ext cx="2945862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6797675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957" y="389028"/>
            <a:ext cx="927232" cy="456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86967" y="9378011"/>
            <a:ext cx="1603655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2688" y="998538"/>
            <a:ext cx="4414837" cy="33131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88487" y="4626976"/>
            <a:ext cx="6417662" cy="46223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5330" tIns="47488" rIns="95330" bIns="47488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792142" y="9378011"/>
            <a:ext cx="4067661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861323" y="9378011"/>
            <a:ext cx="933312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r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88487" y="418128"/>
            <a:ext cx="5356665" cy="42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2470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35"/>
              </a:lnSpc>
              <a:buFont typeface="Stafford" pitchFamily="2" charset="0"/>
              <a:buNone/>
              <a:defRPr/>
            </a:pPr>
            <a:endParaRPr lang="de-DE" altLang="de-DE" sz="1100" b="1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88487" y="194515"/>
            <a:ext cx="6422222" cy="154691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88487" y="389027"/>
            <a:ext cx="6422222" cy="1532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88487" y="845445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88487" y="9378011"/>
            <a:ext cx="6422222" cy="1531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86967" y="4429398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#include &lt;iostream&gt;</a:t>
            </a:r>
          </a:p>
          <a:p>
            <a:r>
              <a:rPr lang="en-US"/>
              <a:t>int main() {</a:t>
            </a:r>
          </a:p>
          <a:p>
            <a:r>
              <a:rPr lang="en-US"/>
              <a:t>  std::cout</a:t>
            </a:r>
          </a:p>
          <a:p>
            <a:r>
              <a:rPr lang="en-US"/>
              <a:t>     &lt;&lt; "Welcome!"</a:t>
            </a:r>
          </a:p>
          <a:p>
            <a:r>
              <a:rPr lang="en-US"/>
              <a:t>    &lt;&lt; std::endl;</a:t>
            </a:r>
          </a:p>
          <a:p>
            <a:r>
              <a:rPr lang="en-US"/>
              <a:t>}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10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>
                <a:latin typeface="Times New Roman" pitchFamily="16" charset="0"/>
              </a:rPr>
              <a:t>#1.</a:t>
            </a:r>
          </a:p>
          <a:p>
            <a:r>
              <a:rPr lang="de-DE" altLang="de-DE" dirty="0">
                <a:latin typeface="Times New Roman" pitchFamily="16" charset="0"/>
              </a:rPr>
              <a:t>- Methoden sind immer Teil einer Klasse</a:t>
            </a:r>
          </a:p>
          <a:p>
            <a:pPr marL="0" indent="0">
              <a:buFontTx/>
              <a:buNone/>
            </a:pPr>
            <a:r>
              <a:rPr lang="de-DE" altLang="de-DE" dirty="0">
                <a:latin typeface="Times New Roman" pitchFamily="16" charset="0"/>
              </a:rPr>
              <a:t>- „echte“ Funktionen sind nie Teil einer Klasse -&gt; existieren also nicht in Java</a:t>
            </a:r>
          </a:p>
          <a:p>
            <a:pPr marL="171450" indent="-171450">
              <a:buFontTx/>
              <a:buChar char="-"/>
            </a:pPr>
            <a:endParaRPr lang="de-DE" altLang="de-DE" dirty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dirty="0">
                <a:latin typeface="Times New Roman" pitchFamily="16" charset="0"/>
              </a:rPr>
              <a:t>#2.</a:t>
            </a:r>
          </a:p>
          <a:p>
            <a:pPr marL="0" indent="0">
              <a:buFontTx/>
              <a:buNone/>
            </a:pPr>
            <a:r>
              <a:rPr lang="de-DE" altLang="de-DE" u="none" dirty="0">
                <a:latin typeface="Times New Roman" pitchFamily="16" charset="0"/>
              </a:rPr>
              <a:t>- Workaround durch „</a:t>
            </a:r>
            <a:r>
              <a:rPr lang="de-DE" altLang="de-DE" u="none" dirty="0" err="1">
                <a:latin typeface="Times New Roman" pitchFamily="16" charset="0"/>
              </a:rPr>
              <a:t>static</a:t>
            </a:r>
            <a:r>
              <a:rPr lang="de-DE" altLang="de-DE" u="none" dirty="0">
                <a:latin typeface="Times New Roman" pitchFamily="16" charset="0"/>
              </a:rPr>
              <a:t>“ Keyword vor Methoden und Utility-Klassen (</a:t>
            </a:r>
            <a:r>
              <a:rPr lang="de-DE" altLang="de-DE" u="none" dirty="0" err="1">
                <a:latin typeface="Times New Roman" pitchFamily="16" charset="0"/>
              </a:rPr>
              <a:t>public</a:t>
            </a:r>
            <a:r>
              <a:rPr lang="de-DE" altLang="de-DE" u="none" dirty="0">
                <a:latin typeface="Times New Roman" pitchFamily="16" charset="0"/>
              </a:rPr>
              <a:t> final, privater Konstruktor) in Java</a:t>
            </a:r>
          </a:p>
          <a:p>
            <a:pPr marL="0" indent="0">
              <a:buFontTx/>
              <a:buNone/>
            </a:pPr>
            <a:r>
              <a:rPr lang="de-DE" altLang="de-DE" dirty="0">
                <a:latin typeface="Times New Roman" pitchFamily="16" charset="0"/>
              </a:rPr>
              <a:t>-&gt; Viel </a:t>
            </a:r>
            <a:r>
              <a:rPr lang="de-DE" altLang="de-DE" dirty="0" err="1">
                <a:latin typeface="Times New Roman" pitchFamily="16" charset="0"/>
              </a:rPr>
              <a:t>Boilerplate</a:t>
            </a:r>
            <a:r>
              <a:rPr lang="de-DE" altLang="de-DE" dirty="0">
                <a:latin typeface="Times New Roman" pitchFamily="16" charset="0"/>
              </a:rPr>
              <a:t>-Code,</a:t>
            </a:r>
            <a:r>
              <a:rPr lang="de-DE" altLang="de-DE" baseline="0" dirty="0">
                <a:latin typeface="Times New Roman" pitchFamily="16" charset="0"/>
              </a:rPr>
              <a:t> wenn man präzise implementiert (siehe Joshua Bloch)</a:t>
            </a:r>
          </a:p>
          <a:p>
            <a:pPr marL="879470" lvl="1" indent="-164901">
              <a:buFontTx/>
              <a:buChar char="-"/>
            </a:pPr>
            <a:r>
              <a:rPr lang="de-DE" altLang="de-DE" baseline="0" dirty="0">
                <a:latin typeface="Times New Roman" pitchFamily="16" charset="0"/>
              </a:rPr>
              <a:t>privater Konstruktor mit "</a:t>
            </a:r>
            <a:r>
              <a:rPr lang="de-DE" altLang="de-DE" baseline="0" dirty="0" err="1">
                <a:latin typeface="Times New Roman" pitchFamily="16" charset="0"/>
              </a:rPr>
              <a:t>throw</a:t>
            </a:r>
            <a:r>
              <a:rPr lang="de-DE" altLang="de-DE" baseline="0" dirty="0">
                <a:latin typeface="Times New Roman" pitchFamily="16" charset="0"/>
              </a:rPr>
              <a:t> </a:t>
            </a:r>
            <a:r>
              <a:rPr lang="de-DE" altLang="de-DE" baseline="0" dirty="0" err="1">
                <a:latin typeface="Times New Roman" pitchFamily="16" charset="0"/>
              </a:rPr>
              <a:t>new</a:t>
            </a:r>
            <a:r>
              <a:rPr lang="de-DE" altLang="de-DE" baseline="0" dirty="0">
                <a:latin typeface="Times New Roman" pitchFamily="16" charset="0"/>
              </a:rPr>
              <a:t> </a:t>
            </a:r>
            <a:r>
              <a:rPr lang="de-DE" altLang="de-DE" baseline="0" dirty="0" err="1">
                <a:latin typeface="Times New Roman" pitchFamily="16" charset="0"/>
              </a:rPr>
              <a:t>UnsupportedOperationException</a:t>
            </a:r>
            <a:r>
              <a:rPr lang="de-DE" altLang="de-DE" baseline="0" dirty="0">
                <a:latin typeface="Times New Roman" pitchFamily="16" charset="0"/>
              </a:rPr>
              <a:t>()", finale Klasse,</a:t>
            </a:r>
            <a:br>
              <a:rPr lang="de-DE" altLang="de-DE" dirty="0">
                <a:latin typeface="Times New Roman" pitchFamily="16" charset="0"/>
              </a:rPr>
            </a:br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#3. Ist es sinnvoll die Paketstruktur an die Verzeichnisstruktur zu binden?</a:t>
            </a:r>
          </a:p>
          <a:p>
            <a:r>
              <a:rPr lang="de-DE" altLang="de-DE" dirty="0">
                <a:latin typeface="Times New Roman" pitchFamily="16" charset="0"/>
              </a:rPr>
              <a:t>	Pro: Bessere Ordnung, leichte Orientierung</a:t>
            </a:r>
            <a:br>
              <a:rPr lang="de-DE" altLang="de-DE" dirty="0">
                <a:latin typeface="Times New Roman" pitchFamily="16" charset="0"/>
              </a:rPr>
            </a:br>
            <a:r>
              <a:rPr lang="de-DE" altLang="de-DE" dirty="0">
                <a:latin typeface="Times New Roman" pitchFamily="16" charset="0"/>
              </a:rPr>
              <a:t>	Contra: Lange Paketnamen/-präfixe bewirken umständliche Navigation</a:t>
            </a:r>
          </a:p>
          <a:p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#4. Darf man in Java mehrere Klassen in einer Datei implementieren?</a:t>
            </a:r>
            <a:br>
              <a:rPr lang="de-DE" altLang="de-DE" dirty="0">
                <a:latin typeface="Times New Roman" pitchFamily="16" charset="0"/>
              </a:rPr>
            </a:br>
            <a:r>
              <a:rPr lang="de-DE" altLang="de-DE" dirty="0">
                <a:latin typeface="Times New Roman" pitchFamily="16" charset="0"/>
              </a:rPr>
              <a:t>	Ja, allerdings darf nur eine der äußeren Klassen </a:t>
            </a:r>
            <a:r>
              <a:rPr lang="de-DE" altLang="de-DE" dirty="0" err="1">
                <a:latin typeface="Times New Roman" pitchFamily="16" charset="0"/>
              </a:rPr>
              <a:t>public</a:t>
            </a:r>
            <a:r>
              <a:rPr lang="de-DE" altLang="de-DE" dirty="0">
                <a:latin typeface="Times New Roman" pitchFamily="16" charset="0"/>
              </a:rPr>
              <a:t> sein.</a:t>
            </a:r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73EDF0B5-9BB6-4CB2-BA52-08B7825D5B88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26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06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&lt;..&gt; es werden Pfade durchsucht, die z.B. in der IDE hinterlegt sind -&gt; Bibliotheken </a:t>
            </a:r>
          </a:p>
          <a:p>
            <a:pPr marL="171450" indent="-171450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“..“ es wird zuerst der Pfad durchsucht, indem die Datei liegt -&gt; danach wie &lt;..&gt;</a:t>
            </a: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27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28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>
                <a:latin typeface="Times New Roman" pitchFamily="16" charset="0"/>
              </a:rPr>
              <a:t>#1. Trennung in Header-</a:t>
            </a:r>
            <a:r>
              <a:rPr lang="de-DE" altLang="de-DE" baseline="0" dirty="0">
                <a:latin typeface="Times New Roman" pitchFamily="16" charset="0"/>
              </a:rPr>
              <a:t> und Implementierungsdatei</a:t>
            </a:r>
            <a:br>
              <a:rPr lang="de-DE" altLang="de-DE" dirty="0">
                <a:latin typeface="Times New Roman" pitchFamily="16" charset="0"/>
              </a:rPr>
            </a:br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	</a:t>
            </a:r>
            <a:r>
              <a:rPr lang="de-DE" altLang="de-DE" b="1" dirty="0">
                <a:latin typeface="Times New Roman" pitchFamily="16" charset="0"/>
              </a:rPr>
              <a:t>Pro</a:t>
            </a:r>
            <a:r>
              <a:rPr lang="de-DE" altLang="de-DE" dirty="0">
                <a:latin typeface="Times New Roman" pitchFamily="16" charset="0"/>
              </a:rPr>
              <a:t>: 		- Trennung von Interface und Implementierung erzeugt übersichtlichere Header/Bibliotheken</a:t>
            </a:r>
          </a:p>
          <a:p>
            <a:r>
              <a:rPr lang="de-DE" altLang="de-DE" dirty="0">
                <a:latin typeface="Times New Roman" pitchFamily="16" charset="0"/>
              </a:rPr>
              <a:t>			- Änderungen an der Implementierung führen nicht zur </a:t>
            </a:r>
            <a:r>
              <a:rPr lang="de-DE" altLang="de-DE" dirty="0" err="1">
                <a:latin typeface="Times New Roman" pitchFamily="16" charset="0"/>
              </a:rPr>
              <a:t>Rekompilierung</a:t>
            </a:r>
            <a:r>
              <a:rPr lang="de-DE" altLang="de-DE" dirty="0">
                <a:latin typeface="Times New Roman" pitchFamily="16" charset="0"/>
              </a:rPr>
              <a:t> aller abhängigen Dateien</a:t>
            </a:r>
          </a:p>
          <a:p>
            <a:r>
              <a:rPr lang="de-DE" altLang="de-DE" dirty="0">
                <a:latin typeface="Times New Roman" pitchFamily="16" charset="0"/>
              </a:rPr>
              <a:t>			- Reihenfolge der Methodendeklaration spielt keine Rolle mehr</a:t>
            </a:r>
          </a:p>
          <a:p>
            <a:r>
              <a:rPr lang="de-DE" altLang="de-DE" dirty="0">
                <a:latin typeface="Times New Roman" pitchFamily="16" charset="0"/>
              </a:rPr>
              <a:t>	</a:t>
            </a:r>
            <a:r>
              <a:rPr lang="de-DE" altLang="de-DE" b="1" dirty="0">
                <a:latin typeface="Times New Roman" pitchFamily="16" charset="0"/>
              </a:rPr>
              <a:t>Contra</a:t>
            </a:r>
            <a:r>
              <a:rPr lang="de-DE" altLang="de-DE" dirty="0">
                <a:latin typeface="Times New Roman" pitchFamily="16" charset="0"/>
              </a:rPr>
              <a:t>: 	- Bei Veränderungen an der .h-Datei müssen alle abhängigen Dateien neu kompiliert werden (wg. #</a:t>
            </a:r>
            <a:r>
              <a:rPr lang="de-DE" altLang="de-DE" dirty="0" err="1">
                <a:latin typeface="Times New Roman" pitchFamily="16" charset="0"/>
              </a:rPr>
              <a:t>include</a:t>
            </a:r>
            <a:r>
              <a:rPr lang="de-DE" altLang="de-DE" dirty="0">
                <a:latin typeface="Times New Roman" pitchFamily="16" charset="0"/>
              </a:rPr>
              <a:t>)</a:t>
            </a:r>
          </a:p>
          <a:p>
            <a:r>
              <a:rPr lang="de-DE" altLang="de-DE" dirty="0">
                <a:latin typeface="Times New Roman" pitchFamily="16" charset="0"/>
              </a:rPr>
              <a:t>			- Signatur der implementierten Methoden muss mit der Signatur der Deklarierten Methoden übereinstimmen</a:t>
            </a:r>
          </a:p>
          <a:p>
            <a:r>
              <a:rPr lang="de-DE" altLang="de-DE" dirty="0">
                <a:latin typeface="Times New Roman" pitchFamily="16" charset="0"/>
              </a:rPr>
              <a:t>				-&gt; Bei Übersehen, Fehler zur </a:t>
            </a:r>
            <a:r>
              <a:rPr lang="de-DE" altLang="de-DE" dirty="0" err="1">
                <a:latin typeface="Times New Roman" pitchFamily="16" charset="0"/>
              </a:rPr>
              <a:t>Compilezeit</a:t>
            </a:r>
            <a:endParaRPr lang="de-DE" altLang="de-DE" dirty="0">
              <a:latin typeface="Times New Roman" pitchFamily="16" charset="0"/>
            </a:endParaRPr>
          </a:p>
        </p:txBody>
      </p:sp>
      <p:sp>
        <p:nvSpPr>
          <p:cNvPr id="3072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072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072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D2756FA0-E0E1-4328-AEE8-01CAFD59F30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29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68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*.so – </a:t>
            </a:r>
            <a:r>
              <a:rPr lang="de-DE" dirty="0" err="1"/>
              <a:t>Shared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-&gt; Bibliothek, muss zur </a:t>
            </a:r>
            <a:r>
              <a:rPr lang="de-DE" b="1" dirty="0" err="1"/>
              <a:t>Compilezeit</a:t>
            </a:r>
            <a:r>
              <a:rPr lang="de-DE" dirty="0"/>
              <a:t> und zur </a:t>
            </a:r>
            <a:r>
              <a:rPr lang="de-DE" b="1" dirty="0" err="1"/>
              <a:t>Loadzeit</a:t>
            </a:r>
            <a:r>
              <a:rPr lang="de-DE" dirty="0"/>
              <a:t> präsent sein -&gt; nicht im Programm enthalten</a:t>
            </a:r>
          </a:p>
          <a:p>
            <a:pPr marL="171450" indent="-171450">
              <a:buFontTx/>
              <a:buChar char="-"/>
            </a:pPr>
            <a:r>
              <a:rPr lang="de-DE" dirty="0"/>
              <a:t>*.a – Static Library -&gt; Bibliothek muss zur </a:t>
            </a:r>
            <a:r>
              <a:rPr lang="de-DE" b="1" dirty="0" err="1"/>
              <a:t>Compilezeit</a:t>
            </a:r>
            <a:r>
              <a:rPr lang="de-DE" dirty="0"/>
              <a:t> und </a:t>
            </a:r>
            <a:r>
              <a:rPr lang="de-DE" b="1" dirty="0" err="1"/>
              <a:t>Linkzeit</a:t>
            </a:r>
            <a:r>
              <a:rPr lang="de-DE" b="1" dirty="0"/>
              <a:t> </a:t>
            </a:r>
            <a:r>
              <a:rPr lang="de-DE" dirty="0"/>
              <a:t>präsent sein -&gt; im Programm enthalten</a:t>
            </a:r>
          </a:p>
          <a:p>
            <a:pPr marL="171450" indent="-171450">
              <a:buFontTx/>
              <a:buChar char="-"/>
            </a:pPr>
            <a:r>
              <a:rPr lang="de-DE" dirty="0"/>
              <a:t>*.</a:t>
            </a:r>
            <a:r>
              <a:rPr lang="de-DE" dirty="0" err="1"/>
              <a:t>dll</a:t>
            </a:r>
            <a:r>
              <a:rPr lang="de-DE" dirty="0"/>
              <a:t>  -&gt; MS Version des </a:t>
            </a:r>
            <a:r>
              <a:rPr lang="de-DE" dirty="0" err="1"/>
              <a:t>Shared</a:t>
            </a:r>
            <a:r>
              <a:rPr lang="de-DE" dirty="0"/>
              <a:t> Objects -&gt; muss aber </a:t>
            </a:r>
            <a:r>
              <a:rPr lang="de-DE" b="1" u="sng" dirty="0"/>
              <a:t>nicht</a:t>
            </a:r>
            <a:r>
              <a:rPr lang="de-DE" dirty="0"/>
              <a:t> zur </a:t>
            </a:r>
            <a:r>
              <a:rPr lang="de-DE" b="1" dirty="0" err="1"/>
              <a:t>Compilezeit</a:t>
            </a:r>
            <a:r>
              <a:rPr lang="de-DE" dirty="0"/>
              <a:t> oder sogar zur </a:t>
            </a:r>
            <a:r>
              <a:rPr lang="de-DE" b="1" dirty="0" err="1"/>
              <a:t>Loadzeit</a:t>
            </a:r>
            <a:r>
              <a:rPr lang="de-DE" dirty="0"/>
              <a:t> präsent sein -&gt; nicht im Programm enthalten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958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Compact overviews: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dirty="0"/>
              <a:t>https://stackoverflow.com/questions/318398/why-does-c-compilation-take-so-long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dirty="0"/>
              <a:t>https://stackoverflow.com/questions/2095277/difference-bettwen-c-and-java-compilation-process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 dirty="0"/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dirty="0" err="1"/>
              <a:t>Inkrementalität</a:t>
            </a:r>
            <a:r>
              <a:rPr lang="en-US" dirty="0"/>
              <a:t>: Nur die .class-</a:t>
            </a:r>
            <a:r>
              <a:rPr lang="en-US" dirty="0" err="1"/>
              <a:t>Datei</a:t>
            </a:r>
            <a:r>
              <a:rPr lang="en-US" dirty="0"/>
              <a:t>, </a:t>
            </a:r>
            <a:r>
              <a:rPr lang="en-US" dirty="0" err="1"/>
              <a:t>deren</a:t>
            </a:r>
            <a:r>
              <a:rPr lang="en-US" dirty="0"/>
              <a:t> .java-</a:t>
            </a:r>
            <a:r>
              <a:rPr lang="en-US" dirty="0" err="1"/>
              <a:t>Datei</a:t>
            </a:r>
            <a:r>
              <a:rPr lang="en-US" dirty="0"/>
              <a:t> </a:t>
            </a:r>
            <a:r>
              <a:rPr lang="en-US" dirty="0" err="1"/>
              <a:t>geändert</a:t>
            </a:r>
            <a:r>
              <a:rPr lang="en-US" dirty="0"/>
              <a:t> </a:t>
            </a:r>
            <a:r>
              <a:rPr lang="en-US" dirty="0" err="1"/>
              <a:t>wurde</a:t>
            </a:r>
            <a:r>
              <a:rPr lang="en-US" dirty="0"/>
              <a:t> muss </a:t>
            </a:r>
            <a:r>
              <a:rPr lang="en-US" dirty="0" err="1"/>
              <a:t>rekompiliert</a:t>
            </a:r>
            <a:r>
              <a:rPr lang="en-US" dirty="0"/>
              <a:t> warden</a:t>
            </a:r>
          </a:p>
          <a:p>
            <a:pPr marL="907851" lvl="1" indent="-164901">
              <a:buFont typeface="Arial" panose="020B0604020202020204" pitchFamily="34" charset="0"/>
              <a:buChar char="•"/>
            </a:pPr>
            <a:r>
              <a:rPr lang="en-US" dirty="0" err="1"/>
              <a:t>Vgl</a:t>
            </a:r>
            <a:r>
              <a:rPr lang="en-US" dirty="0"/>
              <a:t>. C/C++ das </a:t>
            </a:r>
            <a:r>
              <a:rPr lang="en-US" dirty="0" err="1"/>
              <a:t>komplette</a:t>
            </a:r>
            <a:r>
              <a:rPr lang="en-US" dirty="0"/>
              <a:t> </a:t>
            </a:r>
            <a:r>
              <a:rPr lang="en-US" dirty="0" err="1"/>
              <a:t>Programm</a:t>
            </a:r>
            <a:r>
              <a:rPr lang="en-US" dirty="0"/>
              <a:t>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ggf</a:t>
            </a:r>
            <a:r>
              <a:rPr lang="en-US" dirty="0"/>
              <a:t>. neu </a:t>
            </a:r>
            <a:r>
              <a:rPr lang="en-US" dirty="0" err="1"/>
              <a:t>kompiliert</a:t>
            </a:r>
            <a:r>
              <a:rPr lang="en-US" dirty="0"/>
              <a:t> und </a:t>
            </a:r>
            <a:r>
              <a:rPr lang="en-US" dirty="0" err="1"/>
              <a:t>gelinkt</a:t>
            </a:r>
            <a:r>
              <a:rPr lang="en-US" dirty="0"/>
              <a:t>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(</a:t>
            </a:r>
            <a:r>
              <a:rPr lang="de-DE" dirty="0" err="1"/>
              <a:t>vgl</a:t>
            </a:r>
            <a:r>
              <a:rPr lang="de-DE" dirty="0"/>
              <a:t> auch: https://en.wikibooks.org/wiki/C%2B%2B_Programming/Programming_Languages/Comparisons/Java )</a:t>
            </a:r>
          </a:p>
          <a:p>
            <a:pPr>
              <a:defRPr/>
            </a:pPr>
            <a:r>
              <a:rPr lang="de-DE" dirty="0"/>
              <a:t>Java: </a:t>
            </a:r>
          </a:p>
          <a:p>
            <a:pPr>
              <a:defRPr/>
            </a:pPr>
            <a:r>
              <a:rPr lang="de-DE" dirty="0"/>
              <a:t>+ plattformunabhängige Repräsentation</a:t>
            </a:r>
          </a:p>
          <a:p>
            <a:pPr>
              <a:defRPr/>
            </a:pPr>
            <a:r>
              <a:rPr lang="de-DE" dirty="0"/>
              <a:t>+ JVM fördert Entwicklung anderer Sprachen (Scala, Groovy, </a:t>
            </a:r>
            <a:r>
              <a:rPr lang="de-DE" dirty="0" err="1"/>
              <a:t>Clojure</a:t>
            </a:r>
            <a:r>
              <a:rPr lang="de-DE" dirty="0"/>
              <a:t>,...) -&gt; Wettbewerbsvorteil?</a:t>
            </a:r>
          </a:p>
          <a:p>
            <a:pPr>
              <a:defRPr/>
            </a:pPr>
            <a:endParaRPr lang="de-DE" dirty="0"/>
          </a:p>
          <a:p>
            <a:pPr marL="164901" indent="-164901">
              <a:buFontTx/>
              <a:buChar char="-"/>
              <a:defRPr/>
            </a:pPr>
            <a:r>
              <a:rPr lang="de-DE" dirty="0"/>
              <a:t>langsamer als C++ (nicht zwingend wahr)  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nur dynamisches Linken  </a:t>
            </a:r>
          </a:p>
          <a:p>
            <a:pPr>
              <a:buFontTx/>
              <a:buNone/>
              <a:defRPr/>
            </a:pPr>
            <a:endParaRPr lang="de-DE" dirty="0"/>
          </a:p>
          <a:p>
            <a:pPr>
              <a:buFontTx/>
              <a:buNone/>
              <a:defRPr/>
            </a:pPr>
            <a:r>
              <a:rPr lang="de-DE" dirty="0"/>
              <a:t>C++  </a:t>
            </a:r>
          </a:p>
          <a:p>
            <a:pPr>
              <a:buFontTx/>
              <a:buNone/>
              <a:defRPr/>
            </a:pPr>
            <a:r>
              <a:rPr lang="de-DE" dirty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dirty="0"/>
              <a:t>+ Leistungsfähigkeit?  </a:t>
            </a:r>
          </a:p>
          <a:p>
            <a:pPr>
              <a:buFontTx/>
              <a:buNone/>
              <a:defRPr/>
            </a:pPr>
            <a:endParaRPr lang="de-DE" dirty="0"/>
          </a:p>
          <a:p>
            <a:pPr marL="164901" indent="-164901">
              <a:buFontTx/>
              <a:buChar char="-"/>
              <a:defRPr/>
            </a:pPr>
            <a:r>
              <a:rPr lang="de-DE" dirty="0"/>
              <a:t>steile Lernkurve (größerer Programmieraufwand, fehleranfälliger)  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wenige eingebaute Standarddatentypen, dafür aber STL etc.  +/- Pointer sind sehr mächtig</a:t>
            </a:r>
          </a:p>
          <a:p>
            <a:pPr marL="164901" indent="-164901">
              <a:buFontTx/>
              <a:buChar char="-"/>
              <a:defRPr/>
            </a:pPr>
            <a:endParaRPr lang="de-DE" dirty="0"/>
          </a:p>
          <a:p>
            <a:pPr>
              <a:defRPr/>
            </a:pPr>
            <a:endParaRPr lang="de-DE" dirty="0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37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0352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Anders als bspw. in Ruby,</a:t>
            </a:r>
            <a:r>
              <a:rPr lang="en-US" baseline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b="1" u="sng" dirty="0" err="1"/>
              <a:t>Vorsicht</a:t>
            </a:r>
            <a:r>
              <a:rPr lang="en-US" dirty="0"/>
              <a:t>: Include-Guards </a:t>
            </a:r>
            <a:r>
              <a:rPr lang="en-US" dirty="0" err="1"/>
              <a:t>schützen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davor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Header und seine </a:t>
            </a:r>
            <a:r>
              <a:rPr lang="en-US" dirty="0" err="1"/>
              <a:t>Implementierung</a:t>
            </a:r>
            <a:r>
              <a:rPr lang="en-US" dirty="0"/>
              <a:t> </a:t>
            </a:r>
            <a:r>
              <a:rPr lang="en-US" dirty="0" err="1"/>
              <a:t>mehrfach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resultierenden</a:t>
            </a:r>
            <a:r>
              <a:rPr lang="en-US" dirty="0"/>
              <a:t> </a:t>
            </a:r>
            <a:r>
              <a:rPr lang="en-US" dirty="0" err="1"/>
              <a:t>Programm</a:t>
            </a:r>
            <a:r>
              <a:rPr lang="en-US" dirty="0"/>
              <a:t> </a:t>
            </a:r>
            <a:r>
              <a:rPr lang="en-US" dirty="0" err="1"/>
              <a:t>auftauchen</a:t>
            </a:r>
            <a:r>
              <a:rPr lang="en-US" dirty="0"/>
              <a:t>!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1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Symbol" panose="05050102010706020507" pitchFamily="18" charset="2"/>
              <a:buChar char="-"/>
            </a:pPr>
            <a:r>
              <a:rPr lang="de-DE" b="1" i="0" u="sng" dirty="0"/>
              <a:t>Extern-Keyword</a:t>
            </a:r>
            <a:r>
              <a:rPr lang="de-DE" dirty="0"/>
              <a:t>: macht die </a:t>
            </a:r>
            <a:r>
              <a:rPr lang="de-DE" b="1" dirty="0"/>
              <a:t>Funktion</a:t>
            </a:r>
            <a:r>
              <a:rPr lang="de-DE" dirty="0"/>
              <a:t> für alle Dateien (</a:t>
            </a:r>
            <a:r>
              <a:rPr lang="de-DE" dirty="0" err="1"/>
              <a:t>Compilation</a:t>
            </a:r>
            <a:r>
              <a:rPr lang="de-DE" dirty="0"/>
              <a:t> Units) sichtbar solange sie die Deklaration der Funktion kennen (Header)</a:t>
            </a:r>
          </a:p>
          <a:p>
            <a:pPr marL="742950" lvl="1" indent="0">
              <a:buFontTx/>
              <a:buNone/>
            </a:pPr>
            <a:r>
              <a:rPr lang="de-DE" dirty="0"/>
              <a:t>-&gt; Wird bei Deklarationen (Header) immer implizit vom Compiler angehängt</a:t>
            </a:r>
          </a:p>
          <a:p>
            <a:pPr marL="171450" lvl="0" indent="-171450">
              <a:buFont typeface="Symbol" panose="05050102010706020507" pitchFamily="18" charset="2"/>
              <a:buChar char="-"/>
            </a:pPr>
            <a:r>
              <a:rPr lang="de-DE" b="1" u="sng" dirty="0"/>
              <a:t>Extern-Keyword:</a:t>
            </a:r>
            <a:r>
              <a:rPr lang="de-DE" dirty="0"/>
              <a:t> führt bei einer </a:t>
            </a:r>
            <a:r>
              <a:rPr lang="de-DE" b="1" dirty="0"/>
              <a:t>Variable</a:t>
            </a:r>
            <a:r>
              <a:rPr lang="de-DE" dirty="0"/>
              <a:t> dazu, dass sie mit ihrem Typ deklariert wird, ohne Speicher zu reservieren oder einen Wert zuzuweisen und macht sie für das ganze Programm sichtbar.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7611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409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>
                <a:latin typeface="Times New Roman" pitchFamily="16" charset="0"/>
              </a:rPr>
              <a:t>#1 - Wie ist es möglich, dass man erfolgreich kompilieren aber nicht linken kann?</a:t>
            </a:r>
          </a:p>
          <a:p>
            <a:r>
              <a:rPr lang="de-DE" altLang="de-DE" baseline="0" dirty="0">
                <a:latin typeface="Times New Roman" pitchFamily="16" charset="0"/>
              </a:rPr>
              <a:t>	* Header eine Bibliothek sind vorhanden, aber die eigentlich Bibliothek fehlt</a:t>
            </a:r>
            <a:br>
              <a:rPr lang="de-DE" altLang="de-DE" baseline="0" dirty="0">
                <a:latin typeface="Times New Roman" pitchFamily="16" charset="0"/>
              </a:rPr>
            </a:br>
            <a:r>
              <a:rPr lang="de-DE" altLang="de-DE" baseline="0" dirty="0">
                <a:latin typeface="Times New Roman" pitchFamily="16" charset="0"/>
              </a:rPr>
              <a:t>	* Funktion im Header deklariert, aber es gibt keine </a:t>
            </a:r>
            <a:r>
              <a:rPr lang="de-DE" altLang="de-DE" baseline="0" dirty="0" err="1">
                <a:latin typeface="Times New Roman" pitchFamily="16" charset="0"/>
              </a:rPr>
              <a:t>cpp</a:t>
            </a:r>
            <a:r>
              <a:rPr lang="de-DE" altLang="de-DE" baseline="0" dirty="0">
                <a:latin typeface="Times New Roman" pitchFamily="16" charset="0"/>
              </a:rPr>
              <a:t>-/o-Datei, die eine Implementierung liefert</a:t>
            </a:r>
            <a:br>
              <a:rPr lang="de-DE" altLang="de-DE" baseline="0" dirty="0">
                <a:latin typeface="Times New Roman" pitchFamily="16" charset="0"/>
              </a:rPr>
            </a:br>
            <a:r>
              <a:rPr lang="de-DE" altLang="de-DE" baseline="0" dirty="0">
                <a:latin typeface="Times New Roman" pitchFamily="16" charset="0"/>
              </a:rPr>
              <a:t>	* Es gibt mehr als eine Implementierung derselben Funktion (</a:t>
            </a:r>
            <a:r>
              <a:rPr lang="de-DE" altLang="de-DE" baseline="0" dirty="0" err="1">
                <a:latin typeface="Times New Roman" pitchFamily="16" charset="0"/>
              </a:rPr>
              <a:t>One</a:t>
            </a:r>
            <a:r>
              <a:rPr lang="de-DE" altLang="de-DE" baseline="0" dirty="0">
                <a:latin typeface="Times New Roman" pitchFamily="16" charset="0"/>
              </a:rPr>
              <a:t> Definition Rule verletzt, https://en.wikipedia.org/wiki/One_Definition_Rule)</a:t>
            </a:r>
            <a:br>
              <a:rPr lang="de-DE" altLang="de-DE" baseline="0" dirty="0">
                <a:latin typeface="Times New Roman" pitchFamily="16" charset="0"/>
              </a:rPr>
            </a:br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#2 -	Präprozessor = Codegenerator -&gt; generiert Modifizierten Code je nach Anweisungen (IF/DEF, Makros, etc..)</a:t>
            </a:r>
          </a:p>
          <a:p>
            <a:r>
              <a:rPr lang="de-DE" altLang="de-DE" dirty="0">
                <a:latin typeface="Times New Roman" pitchFamily="16" charset="0"/>
              </a:rPr>
              <a:t>	Gängiges Problem: Automatische Prozesse können sehr komplex werden und sind schwer zu debuggen (interagierende Regeln…)</a:t>
            </a:r>
          </a:p>
          <a:p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	Andere Sprachen: </a:t>
            </a:r>
          </a:p>
          <a:p>
            <a:r>
              <a:rPr lang="de-DE" altLang="de-DE" baseline="0" dirty="0">
                <a:latin typeface="Times New Roman" pitchFamily="16" charset="0"/>
              </a:rPr>
              <a:t>	- PHP </a:t>
            </a:r>
            <a:r>
              <a:rPr lang="de-DE" altLang="de-DE" b="1" baseline="0" dirty="0">
                <a:latin typeface="Times New Roman" pitchFamily="16" charset="0"/>
              </a:rPr>
              <a:t>ist</a:t>
            </a:r>
            <a:r>
              <a:rPr lang="de-DE" altLang="de-DE" b="0" baseline="0" dirty="0">
                <a:latin typeface="Times New Roman" pitchFamily="16" charset="0"/>
              </a:rPr>
              <a:t> ein Präprozessor -&gt; Generiert HTML-Code</a:t>
            </a:r>
          </a:p>
          <a:p>
            <a:r>
              <a:rPr lang="de-DE" altLang="de-DE" b="0" baseline="0" dirty="0">
                <a:latin typeface="Times New Roman" pitchFamily="16" charset="0"/>
              </a:rPr>
              <a:t>	- </a:t>
            </a:r>
            <a:r>
              <a:rPr lang="de-DE" altLang="de-DE" b="0" baseline="0" dirty="0" err="1">
                <a:latin typeface="Times New Roman" pitchFamily="16" charset="0"/>
              </a:rPr>
              <a:t>VB.Net</a:t>
            </a:r>
            <a:r>
              <a:rPr lang="de-DE" altLang="de-DE" b="0" baseline="0" dirty="0">
                <a:latin typeface="Times New Roman" pitchFamily="16" charset="0"/>
              </a:rPr>
              <a:t> Compiler hat einen Präprozessor</a:t>
            </a:r>
          </a:p>
          <a:p>
            <a:endParaRPr lang="de-DE" altLang="de-DE" b="0" baseline="0" dirty="0">
              <a:latin typeface="Times New Roman" pitchFamily="16" charset="0"/>
            </a:endParaRPr>
          </a:p>
          <a:p>
            <a:r>
              <a:rPr lang="de-DE" altLang="de-DE" b="0" baseline="0" dirty="0">
                <a:latin typeface="Times New Roman" pitchFamily="16" charset="0"/>
              </a:rPr>
              <a:t>#3 – Änderungen im Header</a:t>
            </a:r>
          </a:p>
          <a:p>
            <a:pPr marL="164901" indent="-164901">
              <a:buFontTx/>
              <a:buChar char="-"/>
            </a:pPr>
            <a:r>
              <a:rPr lang="en-US" b="1" baseline="0" dirty="0" err="1">
                <a:sym typeface="Wingdings" panose="05000000000000000000" pitchFamily="2" charset="2"/>
              </a:rPr>
              <a:t>Implementierungen</a:t>
            </a:r>
            <a:r>
              <a:rPr lang="en-US" b="1" baseline="0" dirty="0">
                <a:sym typeface="Wingdings" panose="05000000000000000000" pitchFamily="2" charset="2"/>
              </a:rPr>
              <a:t> </a:t>
            </a:r>
            <a:r>
              <a:rPr lang="en-US" b="1" baseline="0" dirty="0" err="1">
                <a:sym typeface="Wingdings" panose="05000000000000000000" pitchFamily="2" charset="2"/>
              </a:rPr>
              <a:t>im</a:t>
            </a:r>
            <a:r>
              <a:rPr lang="en-US" b="1" baseline="0" dirty="0">
                <a:sym typeface="Wingdings" panose="05000000000000000000" pitchFamily="2" charset="2"/>
              </a:rPr>
              <a:t> Header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sind</a:t>
            </a:r>
            <a:r>
              <a:rPr lang="en-US" baseline="0" dirty="0">
                <a:sym typeface="Wingdings" panose="05000000000000000000" pitchFamily="2" charset="2"/>
              </a:rPr>
              <a:t> OK, </a:t>
            </a:r>
            <a:r>
              <a:rPr lang="en-US" baseline="0" dirty="0" err="1">
                <a:sym typeface="Wingdings" panose="05000000000000000000" pitchFamily="2" charset="2"/>
              </a:rPr>
              <a:t>wenn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sie</a:t>
            </a:r>
            <a:r>
              <a:rPr lang="en-US" baseline="0" dirty="0">
                <a:sym typeface="Wingdings" panose="05000000000000000000" pitchFamily="2" charset="2"/>
              </a:rPr>
              <a:t> "</a:t>
            </a:r>
            <a:r>
              <a:rPr lang="en-US" baseline="0" dirty="0" err="1">
                <a:sym typeface="Wingdings" panose="05000000000000000000" pitchFamily="2" charset="2"/>
              </a:rPr>
              <a:t>klein</a:t>
            </a:r>
            <a:r>
              <a:rPr lang="en-US" baseline="0" dirty="0">
                <a:sym typeface="Wingdings" panose="05000000000000000000" pitchFamily="2" charset="2"/>
              </a:rPr>
              <a:t>" </a:t>
            </a:r>
            <a:r>
              <a:rPr lang="en-US" baseline="0" dirty="0" err="1">
                <a:sym typeface="Wingdings" panose="05000000000000000000" pitchFamily="2" charset="2"/>
              </a:rPr>
              <a:t>sind</a:t>
            </a:r>
            <a:r>
              <a:rPr lang="en-US" baseline="0" dirty="0">
                <a:sym typeface="Wingdings" panose="05000000000000000000" pitchFamily="2" charset="2"/>
              </a:rPr>
              <a:t> und </a:t>
            </a:r>
            <a:r>
              <a:rPr lang="en-US" baseline="0" dirty="0" err="1">
                <a:sym typeface="Wingdings" panose="05000000000000000000" pitchFamily="2" charset="2"/>
              </a:rPr>
              <a:t>sich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nicht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häufig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ändern</a:t>
            </a:r>
            <a:endParaRPr lang="en-US" baseline="0" dirty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dirty="0">
                <a:sym typeface="Wingdings" panose="05000000000000000000" pitchFamily="2" charset="2"/>
              </a:rPr>
              <a:t>Problem </a:t>
            </a:r>
            <a:r>
              <a:rPr lang="en-US" b="1" baseline="0" dirty="0" err="1">
                <a:sym typeface="Wingdings" panose="05000000000000000000" pitchFamily="2" charset="2"/>
              </a:rPr>
              <a:t>bei</a:t>
            </a:r>
            <a:r>
              <a:rPr lang="en-US" b="1" baseline="0" dirty="0">
                <a:sym typeface="Wingdings" panose="05000000000000000000" pitchFamily="2" charset="2"/>
              </a:rPr>
              <a:t> </a:t>
            </a:r>
            <a:r>
              <a:rPr lang="en-US" b="1" baseline="0" dirty="0" err="1">
                <a:sym typeface="Wingdings" panose="05000000000000000000" pitchFamily="2" charset="2"/>
              </a:rPr>
              <a:t>Änderungen</a:t>
            </a:r>
            <a:r>
              <a:rPr lang="en-US" b="1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im</a:t>
            </a:r>
            <a:r>
              <a:rPr lang="en-US" baseline="0" dirty="0">
                <a:sym typeface="Wingdings" panose="05000000000000000000" pitchFamily="2" charset="2"/>
              </a:rPr>
              <a:t> Header: </a:t>
            </a:r>
            <a:r>
              <a:rPr lang="en-US" baseline="0" dirty="0" err="1">
                <a:sym typeface="Wingdings" panose="05000000000000000000" pitchFamily="2" charset="2"/>
              </a:rPr>
              <a:t>Alle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abhängigen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Impl-Dateien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müssen</a:t>
            </a:r>
            <a:r>
              <a:rPr lang="en-US" baseline="0" dirty="0">
                <a:sym typeface="Wingdings" panose="05000000000000000000" pitchFamily="2" charset="2"/>
              </a:rPr>
              <a:t> neu </a:t>
            </a:r>
            <a:r>
              <a:rPr lang="en-US" baseline="0" dirty="0" err="1">
                <a:sym typeface="Wingdings" panose="05000000000000000000" pitchFamily="2" charset="2"/>
              </a:rPr>
              <a:t>kompiliert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werden</a:t>
            </a:r>
            <a:r>
              <a:rPr lang="en-US" baseline="0" dirty="0">
                <a:sym typeface="Wingdings" panose="05000000000000000000" pitchFamily="2" charset="2"/>
              </a:rPr>
              <a:t>.</a:t>
            </a:r>
          </a:p>
          <a:p>
            <a:endParaRPr lang="en-US" baseline="0" dirty="0">
              <a:sym typeface="Wingdings" panose="05000000000000000000" pitchFamily="2" charset="2"/>
            </a:endParaRPr>
          </a:p>
          <a:p>
            <a:r>
              <a:rPr lang="en-US" baseline="0" dirty="0">
                <a:sym typeface="Wingdings" panose="05000000000000000000" pitchFamily="2" charset="2"/>
              </a:rPr>
              <a:t>#4 – </a:t>
            </a:r>
            <a:r>
              <a:rPr lang="en-US" baseline="0" dirty="0" err="1">
                <a:sym typeface="Wingdings" panose="05000000000000000000" pitchFamily="2" charset="2"/>
              </a:rPr>
              <a:t>Doku</a:t>
            </a:r>
            <a:r>
              <a:rPr lang="en-US" baseline="0" dirty="0">
                <a:sym typeface="Wingdings" panose="05000000000000000000" pitchFamily="2" charset="2"/>
              </a:rPr>
              <a:t> wo?</a:t>
            </a:r>
          </a:p>
          <a:p>
            <a:pPr marL="164901" indent="-164901">
              <a:buFontTx/>
              <a:buChar char="-"/>
            </a:pPr>
            <a:r>
              <a:rPr lang="en-US" baseline="0" dirty="0">
                <a:sym typeface="Wingdings" panose="05000000000000000000" pitchFamily="2" charset="2"/>
              </a:rPr>
              <a:t>Das </a:t>
            </a:r>
            <a:r>
              <a:rPr lang="en-US" baseline="0" dirty="0" err="1">
                <a:sym typeface="Wingdings" panose="05000000000000000000" pitchFamily="2" charset="2"/>
              </a:rPr>
              <a:t>ist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keine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nebensächlich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Frage</a:t>
            </a:r>
            <a:r>
              <a:rPr lang="en-US" baseline="0" dirty="0">
                <a:sym typeface="Wingdings" panose="05000000000000000000" pitchFamily="2" charset="2"/>
              </a:rPr>
              <a:t>.</a:t>
            </a:r>
          </a:p>
          <a:p>
            <a:pPr marL="164901" indent="-164901">
              <a:buFontTx/>
              <a:buChar char="-"/>
            </a:pPr>
            <a:r>
              <a:rPr lang="en-US" b="1" baseline="0" dirty="0">
                <a:sym typeface="Wingdings" panose="05000000000000000000" pitchFamily="2" charset="2"/>
              </a:rPr>
              <a:t>Pro Header</a:t>
            </a:r>
            <a:r>
              <a:rPr lang="en-US" b="0" baseline="0" dirty="0">
                <a:sym typeface="Wingdings" panose="05000000000000000000" pitchFamily="2" charset="2"/>
              </a:rPr>
              <a:t>: Das </a:t>
            </a:r>
            <a:r>
              <a:rPr lang="en-US" b="0" baseline="0" dirty="0" err="1">
                <a:sym typeface="Wingdings" panose="05000000000000000000" pitchFamily="2" charset="2"/>
              </a:rPr>
              <a:t>ist</a:t>
            </a:r>
            <a:r>
              <a:rPr lang="en-US" b="0" baseline="0" dirty="0">
                <a:sym typeface="Wingdings" panose="05000000000000000000" pitchFamily="2" charset="2"/>
              </a:rPr>
              <a:t> das, was man </a:t>
            </a:r>
            <a:r>
              <a:rPr lang="en-US" b="0" baseline="0" dirty="0" err="1">
                <a:sym typeface="Wingdings" panose="05000000000000000000" pitchFamily="2" charset="2"/>
              </a:rPr>
              <a:t>seinen</a:t>
            </a:r>
            <a:r>
              <a:rPr lang="en-US" b="0" baseline="0" dirty="0">
                <a:sym typeface="Wingdings" panose="05000000000000000000" pitchFamily="2" charset="2"/>
              </a:rPr>
              <a:t> "</a:t>
            </a:r>
            <a:r>
              <a:rPr lang="en-US" b="0" baseline="0" dirty="0" err="1">
                <a:sym typeface="Wingdings" panose="05000000000000000000" pitchFamily="2" charset="2"/>
              </a:rPr>
              <a:t>Kunden</a:t>
            </a:r>
            <a:r>
              <a:rPr lang="en-US" b="0" baseline="0" dirty="0">
                <a:sym typeface="Wingdings" panose="05000000000000000000" pitchFamily="2" charset="2"/>
              </a:rPr>
              <a:t>" an die Hand </a:t>
            </a:r>
            <a:r>
              <a:rPr lang="en-US" b="0" baseline="0" dirty="0" err="1">
                <a:sym typeface="Wingdings" panose="05000000000000000000" pitchFamily="2" charset="2"/>
              </a:rPr>
              <a:t>gibt</a:t>
            </a:r>
            <a:r>
              <a:rPr lang="en-US" b="0" baseline="0" dirty="0">
                <a:sym typeface="Wingdings" panose="05000000000000000000" pitchFamily="2" charset="2"/>
              </a:rPr>
              <a:t>, </a:t>
            </a:r>
            <a:r>
              <a:rPr lang="en-US" b="0" baseline="0" dirty="0" err="1">
                <a:sym typeface="Wingdings" panose="05000000000000000000" pitchFamily="2" charset="2"/>
              </a:rPr>
              <a:t>daher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sollte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dort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auch</a:t>
            </a:r>
            <a:r>
              <a:rPr lang="en-US" b="0" baseline="0" dirty="0">
                <a:sym typeface="Wingdings" panose="05000000000000000000" pitchFamily="2" charset="2"/>
              </a:rPr>
              <a:t> die </a:t>
            </a:r>
            <a:r>
              <a:rPr lang="en-US" b="0" baseline="0" dirty="0" err="1">
                <a:sym typeface="Wingdings" panose="05000000000000000000" pitchFamily="2" charset="2"/>
              </a:rPr>
              <a:t>Doku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stehen</a:t>
            </a:r>
            <a:endParaRPr lang="en-US" b="0" baseline="0" dirty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dirty="0">
                <a:sym typeface="Wingdings" panose="05000000000000000000" pitchFamily="2" charset="2"/>
              </a:rPr>
              <a:t>Pro </a:t>
            </a:r>
            <a:r>
              <a:rPr lang="en-US" b="1" baseline="0" dirty="0" err="1">
                <a:sym typeface="Wingdings" panose="05000000000000000000" pitchFamily="2" charset="2"/>
              </a:rPr>
              <a:t>cpp</a:t>
            </a:r>
            <a:r>
              <a:rPr lang="en-US" b="0" baseline="0" dirty="0">
                <a:sym typeface="Wingdings" panose="05000000000000000000" pitchFamily="2" charset="2"/>
              </a:rPr>
              <a:t>: </a:t>
            </a:r>
            <a:r>
              <a:rPr lang="en-US" b="0" baseline="0" dirty="0" err="1">
                <a:sym typeface="Wingdings" panose="05000000000000000000" pitchFamily="2" charset="2"/>
              </a:rPr>
              <a:t>Wenn</a:t>
            </a:r>
            <a:r>
              <a:rPr lang="en-US" b="0" baseline="0" dirty="0">
                <a:sym typeface="Wingdings" panose="05000000000000000000" pitchFamily="2" charset="2"/>
              </a:rPr>
              <a:t> die </a:t>
            </a:r>
            <a:r>
              <a:rPr lang="en-US" b="0" baseline="0" dirty="0" err="1">
                <a:sym typeface="Wingdings" panose="05000000000000000000" pitchFamily="2" charset="2"/>
              </a:rPr>
              <a:t>Dokumentation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im</a:t>
            </a:r>
            <a:r>
              <a:rPr lang="en-US" b="0" baseline="0" dirty="0">
                <a:sym typeface="Wingdings" panose="05000000000000000000" pitchFamily="2" charset="2"/>
              </a:rPr>
              <a:t> Header </a:t>
            </a:r>
            <a:r>
              <a:rPr lang="en-US" b="0" baseline="0" dirty="0" err="1">
                <a:sym typeface="Wingdings" panose="05000000000000000000" pitchFamily="2" charset="2"/>
              </a:rPr>
              <a:t>verändert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wird</a:t>
            </a:r>
            <a:r>
              <a:rPr lang="en-US" b="0" baseline="0" dirty="0">
                <a:sym typeface="Wingdings" panose="05000000000000000000" pitchFamily="2" charset="2"/>
              </a:rPr>
              <a:t>, </a:t>
            </a:r>
            <a:r>
              <a:rPr lang="en-US" b="0" baseline="0" dirty="0" err="1">
                <a:sym typeface="Wingdings" panose="05000000000000000000" pitchFamily="2" charset="2"/>
              </a:rPr>
              <a:t>müssen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alle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abhängigen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cpp-Dateien</a:t>
            </a:r>
            <a:r>
              <a:rPr lang="en-US" b="0" baseline="0" dirty="0">
                <a:sym typeface="Wingdings" panose="05000000000000000000" pitchFamily="2" charset="2"/>
              </a:rPr>
              <a:t> neu </a:t>
            </a:r>
            <a:r>
              <a:rPr lang="en-US" b="0" baseline="0" dirty="0" err="1">
                <a:sym typeface="Wingdings" panose="05000000000000000000" pitchFamily="2" charset="2"/>
              </a:rPr>
              <a:t>kompiliert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werden</a:t>
            </a:r>
            <a:r>
              <a:rPr lang="en-US" b="0" baseline="0" dirty="0">
                <a:sym typeface="Wingdings" panose="05000000000000000000" pitchFamily="2" charset="2"/>
              </a:rPr>
              <a:t>.</a:t>
            </a:r>
            <a:endParaRPr lang="en-US" b="1" baseline="0" dirty="0">
              <a:sym typeface="Wingdings" panose="05000000000000000000" pitchFamily="2" charset="2"/>
            </a:endParaRPr>
          </a:p>
          <a:p>
            <a:endParaRPr lang="de-DE" altLang="de-DE" b="0" baseline="0" dirty="0">
              <a:latin typeface="Times New Roman" pitchFamily="16" charset="0"/>
            </a:endParaRPr>
          </a:p>
        </p:txBody>
      </p:sp>
      <p:sp>
        <p:nvSpPr>
          <p:cNvPr id="3174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174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175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EA7D0547-DD5F-4A16-BEA9-EDF4044CD78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46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517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2018-07-23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834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/>
              <a:t>Odeint</a:t>
            </a:r>
            <a:r>
              <a:rPr lang="en-US" b="0"/>
              <a:t>: library for solving initial-value</a:t>
            </a:r>
            <a:r>
              <a:rPr lang="en-US" b="0" baseline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UB: </a:t>
            </a:r>
          </a:p>
          <a:p>
            <a:pPr marL="914400" lvl="1" indent="-171450">
              <a:buFontTx/>
              <a:buChar char="-"/>
            </a:pPr>
            <a:r>
              <a:rPr lang="en-US" dirty="0" err="1"/>
              <a:t>z.B</a:t>
            </a:r>
            <a:r>
              <a:rPr lang="en-US" dirty="0"/>
              <a:t>. Buffer overflow -&gt; Auf </a:t>
            </a:r>
            <a:r>
              <a:rPr lang="en-US" dirty="0" err="1"/>
              <a:t>ein</a:t>
            </a:r>
            <a:r>
              <a:rPr lang="en-US" dirty="0"/>
              <a:t> Array </a:t>
            </a:r>
            <a:r>
              <a:rPr lang="en-US" dirty="0" err="1"/>
              <a:t>zugreigen</a:t>
            </a:r>
            <a:r>
              <a:rPr lang="en-US" dirty="0"/>
              <a:t> </a:t>
            </a:r>
            <a:r>
              <a:rPr lang="en-US" dirty="0" err="1"/>
              <a:t>über</a:t>
            </a:r>
            <a:r>
              <a:rPr lang="en-US" dirty="0"/>
              <a:t> seine </a:t>
            </a:r>
            <a:r>
              <a:rPr lang="en-US" dirty="0" err="1"/>
              <a:t>größe</a:t>
            </a:r>
            <a:r>
              <a:rPr lang="en-US" dirty="0"/>
              <a:t> </a:t>
            </a:r>
            <a:r>
              <a:rPr lang="en-US" dirty="0" err="1"/>
              <a:t>hinaus</a:t>
            </a:r>
            <a:r>
              <a:rPr lang="en-US" dirty="0"/>
              <a:t> (</a:t>
            </a:r>
            <a:r>
              <a:rPr lang="en-US" dirty="0" err="1"/>
              <a:t>vgl</a:t>
            </a:r>
            <a:r>
              <a:rPr lang="en-US" dirty="0"/>
              <a:t>. Index out of Bounds in Java)</a:t>
            </a:r>
          </a:p>
          <a:p>
            <a:pPr marL="914400" lvl="1" indent="-171450">
              <a:buFontTx/>
              <a:buChar char="-"/>
            </a:pPr>
            <a:r>
              <a:rPr lang="en-US" dirty="0"/>
              <a:t>Z.B. Signed Integer overflow -&gt; </a:t>
            </a:r>
            <a:r>
              <a:rPr lang="en-US" dirty="0" err="1"/>
              <a:t>Inkrementieren</a:t>
            </a:r>
            <a:r>
              <a:rPr lang="en-US" dirty="0"/>
              <a:t> </a:t>
            </a:r>
            <a:r>
              <a:rPr lang="en-US" dirty="0" err="1"/>
              <a:t>einer</a:t>
            </a:r>
            <a:r>
              <a:rPr lang="en-US" dirty="0"/>
              <a:t> int Variable </a:t>
            </a:r>
            <a:r>
              <a:rPr lang="en-US" dirty="0" err="1"/>
              <a:t>über</a:t>
            </a:r>
            <a:r>
              <a:rPr lang="en-US" dirty="0"/>
              <a:t> MAX_INT </a:t>
            </a:r>
            <a:r>
              <a:rPr lang="en-US" dirty="0" err="1"/>
              <a:t>hinaus</a:t>
            </a:r>
            <a:r>
              <a:rPr lang="en-US" dirty="0"/>
              <a:t> -&gt; MIN_INT</a:t>
            </a:r>
          </a:p>
          <a:p>
            <a:pPr marL="914400" lvl="1" indent="-171450">
              <a:buFontTx/>
              <a:buChar char="-"/>
            </a:pPr>
            <a:r>
              <a:rPr lang="en-US" dirty="0" err="1"/>
              <a:t>Undefiniertes</a:t>
            </a:r>
            <a:r>
              <a:rPr lang="en-US" dirty="0"/>
              <a:t> type casting </a:t>
            </a:r>
            <a:r>
              <a:rPr lang="en-US" dirty="0" err="1"/>
              <a:t>z.B</a:t>
            </a:r>
            <a:r>
              <a:rPr lang="en-US" dirty="0"/>
              <a:t>. Double -&gt; Float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64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objdump</a:t>
            </a:r>
            <a:r>
              <a:rPr lang="de-DE" baseline="0"/>
              <a:t> -a main.exe # For listing segment boundaries</a:t>
            </a:r>
          </a:p>
          <a:p>
            <a:r>
              <a:rPr lang="de-DE"/>
              <a:t>nm main.exe # For listing symbols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914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64901" indent="-164901">
              <a:buFontTx/>
              <a:buChar char="-"/>
            </a:pPr>
            <a:r>
              <a:rPr lang="de-DE" altLang="de-DE">
                <a:latin typeface="Times New Roman" pitchFamily="16" charset="0"/>
              </a:rPr>
              <a:t>Heap hält Daten beliebig lange</a:t>
            </a:r>
          </a:p>
          <a:p>
            <a:pPr marL="164901" indent="-164901">
              <a:buFontTx/>
              <a:buChar char="-"/>
            </a:pPr>
            <a:r>
              <a:rPr lang="de-DE" altLang="de-DE">
                <a:latin typeface="Times New Roman" pitchFamily="16" charset="0"/>
              </a:rPr>
              <a:t>Heap</a:t>
            </a:r>
            <a:r>
              <a:rPr lang="de-DE" altLang="de-DE" baseline="0">
                <a:latin typeface="Times New Roman" pitchFamily="16" charset="0"/>
              </a:rPr>
              <a:t> ist beliebig groß</a:t>
            </a:r>
            <a:endParaRPr lang="de-DE" altLang="de-DE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69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051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Default-Initialisierung ist bei </a:t>
            </a:r>
            <a:r>
              <a:rPr lang="de-DE" altLang="de-DE" err="1">
                <a:latin typeface="Times New Roman" pitchFamily="16" charset="0"/>
              </a:rPr>
              <a:t>gcc</a:t>
            </a:r>
            <a:r>
              <a:rPr lang="de-DE" altLang="de-DE">
                <a:latin typeface="Times New Roman" pitchFamily="16" charset="0"/>
              </a:rPr>
              <a:t> netterweise 0 und gibt die Warnung "uninitialized"</a:t>
            </a: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72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21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&lt;&lt; operator </a:t>
            </a:r>
            <a:r>
              <a:rPr lang="en-US" dirty="0" err="1"/>
              <a:t>konvertiert</a:t>
            </a:r>
            <a:r>
              <a:rPr lang="en-US" dirty="0"/>
              <a:t> Char-Arrays </a:t>
            </a:r>
            <a:r>
              <a:rPr lang="en-US" dirty="0" err="1"/>
              <a:t>direkt</a:t>
            </a:r>
            <a:r>
              <a:rPr lang="en-US" dirty="0"/>
              <a:t> in </a:t>
            </a:r>
            <a:r>
              <a:rPr lang="en-US" dirty="0" err="1"/>
              <a:t>lesbare</a:t>
            </a:r>
            <a:r>
              <a:rPr lang="en-US" dirty="0"/>
              <a:t> Strings</a:t>
            </a:r>
          </a:p>
          <a:p>
            <a:r>
              <a:rPr lang="en-US" dirty="0"/>
              <a:t>(void *) </a:t>
            </a:r>
            <a:r>
              <a:rPr lang="en-US" dirty="0" err="1"/>
              <a:t>entfernt</a:t>
            </a:r>
            <a:r>
              <a:rPr lang="en-US" dirty="0"/>
              <a:t> </a:t>
            </a:r>
            <a:r>
              <a:rPr lang="en-US" dirty="0" err="1"/>
              <a:t>sozusagen</a:t>
            </a:r>
            <a:r>
              <a:rPr lang="en-US" dirty="0"/>
              <a:t> die </a:t>
            </a:r>
            <a:r>
              <a:rPr lang="en-US" dirty="0" err="1"/>
              <a:t>Typinformation</a:t>
            </a:r>
            <a:r>
              <a:rPr lang="en-US" dirty="0"/>
              <a:t> des Arrays/Pointers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Tx/>
              <a:buNone/>
            </a:pPr>
            <a:r>
              <a:rPr lang="de-DE" altLang="de-DE" dirty="0">
                <a:latin typeface="Times New Roman" pitchFamily="16" charset="0"/>
              </a:rPr>
              <a:t>#1</a:t>
            </a:r>
          </a:p>
          <a:p>
            <a:pPr marL="171450" indent="-171450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Immer wenn man z.B. Arrays als Parameter übergeben möchte</a:t>
            </a:r>
          </a:p>
          <a:p>
            <a:pPr marL="171450" indent="-171450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Oder Objekte ohne eine Kopie von diesen zu erstellen</a:t>
            </a:r>
          </a:p>
          <a:p>
            <a:pPr marL="0" indent="0">
              <a:buFontTx/>
              <a:buNone/>
            </a:pPr>
            <a:r>
              <a:rPr lang="de-DE" altLang="de-DE" dirty="0">
                <a:latin typeface="Times New Roman" pitchFamily="16" charset="0"/>
              </a:rPr>
              <a:t>#2</a:t>
            </a:r>
          </a:p>
          <a:p>
            <a:pPr marL="0" indent="0">
              <a:buFontTx/>
              <a:buNone/>
            </a:pPr>
            <a:r>
              <a:rPr lang="de-DE" altLang="de-DE" dirty="0">
                <a:latin typeface="Times New Roman" pitchFamily="16" charset="0"/>
              </a:rPr>
              <a:t>-   Speicherplatzreduktion</a:t>
            </a:r>
          </a:p>
          <a:p>
            <a:pPr marL="164901" indent="-164901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In Java: Übergabe per Reference</a:t>
            </a:r>
          </a:p>
          <a:p>
            <a:pPr marL="164901" indent="-164901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In CPP wäre sonst nur </a:t>
            </a:r>
            <a:r>
              <a:rPr lang="de-DE" altLang="de-DE" dirty="0" err="1">
                <a:latin typeface="Times New Roman" pitchFamily="16" charset="0"/>
              </a:rPr>
              <a:t>call-by-value</a:t>
            </a:r>
            <a:r>
              <a:rPr lang="de-DE" altLang="de-DE" dirty="0">
                <a:latin typeface="Times New Roman" pitchFamily="16" charset="0"/>
              </a:rPr>
              <a:t> möglich -&gt; Variablenwerte würden immer Kopiert </a:t>
            </a:r>
          </a:p>
        </p:txBody>
      </p:sp>
      <p:sp>
        <p:nvSpPr>
          <p:cNvPr id="522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22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22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9F8A5734-C84D-4F57-B3B3-603B6A69C1B6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78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72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Wann benötigt eine Referenz</a:t>
            </a:r>
            <a:r>
              <a:rPr lang="en-US" baseline="0"/>
              <a:t> Speicher?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/>
              <a:t>Als Funktionsparameter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/>
              <a:t>Als Klassenmember</a:t>
            </a:r>
          </a:p>
          <a:p>
            <a:r>
              <a:rPr lang="en-US" baseline="0"/>
              <a:t>(Siehe: https://stackoverflow.com/a/38310081 )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50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66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Tx/>
              <a:buNone/>
            </a:pPr>
            <a:r>
              <a:rPr lang="de-DE" altLang="de-DE" dirty="0">
                <a:latin typeface="Times New Roman" pitchFamily="16" charset="0"/>
              </a:rPr>
              <a:t>#1</a:t>
            </a:r>
          </a:p>
          <a:p>
            <a:pPr marL="164901" indent="-164901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Vermeidet</a:t>
            </a:r>
            <a:r>
              <a:rPr lang="de-DE" altLang="de-DE" baseline="0" dirty="0">
                <a:latin typeface="Times New Roman" pitchFamily="16" charset="0"/>
              </a:rPr>
              <a:t> Programmierfehler (Überschreiben von Funktionsparametern…)</a:t>
            </a:r>
          </a:p>
          <a:p>
            <a:pPr marL="164901" indent="-164901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Macht</a:t>
            </a:r>
            <a:r>
              <a:rPr lang="de-DE" altLang="de-DE" baseline="0" dirty="0">
                <a:latin typeface="Times New Roman" pitchFamily="16" charset="0"/>
              </a:rPr>
              <a:t> Absicht des Programmierers klar -&gt; Dokumentation</a:t>
            </a:r>
          </a:p>
          <a:p>
            <a:pPr marL="0" indent="0">
              <a:buFontTx/>
              <a:buNone/>
            </a:pPr>
            <a:r>
              <a:rPr lang="de-DE" altLang="de-DE" baseline="0" dirty="0">
                <a:latin typeface="Times New Roman" pitchFamily="16" charset="0"/>
              </a:rPr>
              <a:t>#2</a:t>
            </a:r>
          </a:p>
          <a:p>
            <a:pPr marL="164901" indent="-164901">
              <a:buFontTx/>
              <a:buChar char="-"/>
            </a:pPr>
            <a:r>
              <a:rPr lang="de-DE" altLang="de-DE" baseline="0" dirty="0">
                <a:latin typeface="Times New Roman" pitchFamily="16" charset="0"/>
              </a:rPr>
              <a:t>In C++ ist das bei Methoden eigentlich immer sinnvoll um zu signalisieren, dass diese das Objekt manipulieren können oder nicht</a:t>
            </a:r>
          </a:p>
          <a:p>
            <a:pPr marL="164901" indent="-164901">
              <a:buFontTx/>
              <a:buChar char="-"/>
            </a:pPr>
            <a:r>
              <a:rPr lang="de-DE" altLang="de-DE" baseline="0" dirty="0">
                <a:latin typeface="Times New Roman" pitchFamily="16" charset="0"/>
              </a:rPr>
              <a:t>Bei Aufruf- und Rückgabeparametern, wenn deren Zustand nicht geändert werden soll</a:t>
            </a:r>
          </a:p>
          <a:p>
            <a:pPr marL="0" indent="0">
              <a:buFontTx/>
              <a:buNone/>
            </a:pPr>
            <a:r>
              <a:rPr lang="de-DE" altLang="de-DE" dirty="0">
                <a:latin typeface="Times New Roman" pitchFamily="16" charset="0"/>
              </a:rPr>
              <a:t>#3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 altLang="de-DE" b="1" baseline="0" dirty="0">
                <a:latin typeface="Times New Roman" pitchFamily="16" charset="0"/>
              </a:rPr>
              <a:t>Java: </a:t>
            </a:r>
            <a:r>
              <a:rPr lang="de-DE" altLang="de-DE" b="0" baseline="0" dirty="0">
                <a:latin typeface="Times New Roman" pitchFamily="16" charset="0"/>
              </a:rPr>
              <a:t>Keine neue </a:t>
            </a:r>
            <a:r>
              <a:rPr lang="de-DE" altLang="de-DE" b="1" baseline="0" dirty="0">
                <a:latin typeface="Times New Roman" pitchFamily="16" charset="0"/>
              </a:rPr>
              <a:t>Zuweisung</a:t>
            </a:r>
            <a:r>
              <a:rPr lang="de-DE" altLang="de-DE" b="0" baseline="0" dirty="0">
                <a:latin typeface="Times New Roman" pitchFamily="16" charset="0"/>
              </a:rPr>
              <a:t> möglich, Manipulationen am </a:t>
            </a:r>
            <a:r>
              <a:rPr lang="de-DE" altLang="de-DE" b="1" baseline="0" dirty="0">
                <a:latin typeface="Times New Roman" pitchFamily="16" charset="0"/>
              </a:rPr>
              <a:t>Zustand</a:t>
            </a:r>
            <a:r>
              <a:rPr lang="de-DE" altLang="de-DE" b="0" baseline="0" dirty="0">
                <a:latin typeface="Times New Roman" pitchFamily="16" charset="0"/>
              </a:rPr>
              <a:t> sind </a:t>
            </a:r>
            <a:r>
              <a:rPr lang="de-DE" altLang="de-DE" b="1" baseline="0" dirty="0">
                <a:latin typeface="Times New Roman" pitchFamily="16" charset="0"/>
              </a:rPr>
              <a:t>möglich</a:t>
            </a:r>
            <a:r>
              <a:rPr lang="de-DE" altLang="de-DE" b="0" baseline="0" dirty="0">
                <a:latin typeface="Times New Roman" pitchFamily="16" charset="0"/>
              </a:rPr>
              <a:t>.    </a:t>
            </a:r>
            <a:endParaRPr lang="de-DE" altLang="de-DE" b="1" baseline="0" dirty="0">
              <a:latin typeface="Times New Roman" pitchFamily="16" charset="0"/>
            </a:endParaRPr>
          </a:p>
          <a:p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Position</a:t>
            </a:r>
            <a:r>
              <a:rPr lang="de-DE" altLang="de-DE" baseline="0" dirty="0">
                <a:latin typeface="Times New Roman" pitchFamily="16" charset="0"/>
              </a:rPr>
              <a:t> des *: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baseline="0" dirty="0">
                <a:latin typeface="Times New Roman" pitchFamily="16" charset="0"/>
              </a:rPr>
              <a:t>Kein syntaktischer Unterschied, jedoch bindet der * in folgendem Code nur an die </a:t>
            </a:r>
            <a:r>
              <a:rPr lang="de-DE" altLang="de-DE" i="1" baseline="0" dirty="0">
                <a:latin typeface="Times New Roman" pitchFamily="16" charset="0"/>
              </a:rPr>
              <a:t>erste Variable</a:t>
            </a:r>
            <a:r>
              <a:rPr lang="de-DE" altLang="de-DE" i="0" baseline="0" dirty="0">
                <a:latin typeface="Times New Roman" pitchFamily="16" charset="0"/>
              </a:rPr>
              <a:t>; die weiteren Variablen sind vom Typ </a:t>
            </a:r>
            <a:r>
              <a:rPr lang="de-DE" altLang="de-DE" i="1" baseline="0" dirty="0">
                <a:latin typeface="Times New Roman" pitchFamily="16" charset="0"/>
              </a:rPr>
              <a:t>int.</a:t>
            </a:r>
            <a:br>
              <a:rPr lang="de-DE" altLang="de-DE" i="1" baseline="0" dirty="0">
                <a:latin typeface="Times New Roman" pitchFamily="16" charset="0"/>
              </a:rPr>
            </a:br>
            <a:r>
              <a:rPr lang="de-DE" altLang="de-DE" i="0" baseline="0" dirty="0" err="1">
                <a:latin typeface="Times New Roman" pitchFamily="16" charset="0"/>
              </a:rPr>
              <a:t>int</a:t>
            </a:r>
            <a:r>
              <a:rPr lang="de-DE" altLang="de-DE" i="0" baseline="0" dirty="0">
                <a:latin typeface="Times New Roman" pitchFamily="16" charset="0"/>
              </a:rPr>
              <a:t> *iP1, iP2, iP3;</a:t>
            </a:r>
            <a:endParaRPr lang="de-DE" altLang="de-DE" i="0" dirty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91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69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C++98:</a:t>
            </a:r>
            <a:r>
              <a:rPr lang="en-US" baseline="0" dirty="0"/>
              <a:t> erster internationaler Standard von C++</a:t>
            </a:r>
          </a:p>
          <a:p>
            <a:r>
              <a:rPr lang="en-US" baseline="0" dirty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#2) Das ist so nicht immer ganz richtig, oft nimmt der Compiler Parameter als nicht </a:t>
            </a:r>
            <a:r>
              <a:rPr lang="de-DE" dirty="0" err="1"/>
              <a:t>const</a:t>
            </a:r>
            <a:r>
              <a:rPr lang="de-DE" dirty="0"/>
              <a:t> an da er sich über vorherige Type-</a:t>
            </a:r>
            <a:r>
              <a:rPr lang="de-DE" dirty="0" err="1"/>
              <a:t>Casts</a:t>
            </a:r>
            <a:r>
              <a:rPr lang="de-DE" dirty="0"/>
              <a:t> nicht sicher sein kann.</a:t>
            </a:r>
          </a:p>
          <a:p>
            <a:r>
              <a:rPr lang="de-DE" dirty="0"/>
              <a:t>-&gt; Tatsächlich gibt es zumindest bei C selten </a:t>
            </a:r>
            <a:r>
              <a:rPr lang="de-DE" dirty="0" err="1"/>
              <a:t>Performanzgewinne</a:t>
            </a:r>
            <a:r>
              <a:rPr lang="de-DE" dirty="0"/>
              <a:t> durch Deklaration von </a:t>
            </a:r>
            <a:r>
              <a:rPr lang="de-DE" dirty="0" err="1"/>
              <a:t>const</a:t>
            </a:r>
            <a:r>
              <a:rPr lang="de-DE" dirty="0"/>
              <a:t> Parametern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597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i="0" err="1">
                <a:latin typeface="Times New Roman" pitchFamily="16" charset="0"/>
              </a:rPr>
              <a:t>Asterisk</a:t>
            </a:r>
            <a:r>
              <a:rPr lang="de-DE" altLang="de-DE" i="0">
                <a:latin typeface="Times New Roman" pitchFamily="16" charset="0"/>
              </a:rPr>
              <a:t>: (i) Als Teil des </a:t>
            </a:r>
            <a:r>
              <a:rPr lang="de-DE" altLang="de-DE" b="1" i="0">
                <a:latin typeface="Times New Roman" pitchFamily="16" charset="0"/>
              </a:rPr>
              <a:t>Typs</a:t>
            </a:r>
            <a:r>
              <a:rPr lang="de-DE" altLang="de-DE" i="0">
                <a:latin typeface="Times New Roman" pitchFamily="16" charset="0"/>
              </a:rPr>
              <a:t> bei Pointern, (ii) Als Dereferenzierungs</a:t>
            </a:r>
            <a:r>
              <a:rPr lang="de-DE" altLang="de-DE" b="1" i="0">
                <a:latin typeface="Times New Roman" pitchFamily="16" charset="0"/>
              </a:rPr>
              <a:t>operator</a:t>
            </a:r>
            <a:r>
              <a:rPr lang="de-DE" altLang="de-DE" b="0" i="0">
                <a:latin typeface="Times New Roman" pitchFamily="16" charset="0"/>
              </a:rPr>
              <a:t>, (iii) zum</a:t>
            </a:r>
            <a:r>
              <a:rPr lang="de-DE" altLang="de-DE" b="0" i="0" baseline="0">
                <a:latin typeface="Times New Roman" pitchFamily="16" charset="0"/>
              </a:rPr>
              <a:t> Multiplizieren </a:t>
            </a:r>
            <a:r>
              <a:rPr lang="de-DE" altLang="de-DE" b="0" i="0" baseline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0" i="0">
              <a:latin typeface="Times New Roman" pitchFamily="16" charset="0"/>
            </a:endParaRPr>
          </a:p>
          <a:p>
            <a:r>
              <a:rPr lang="de-DE" altLang="de-DE" i="0" err="1">
                <a:latin typeface="Times New Roman" pitchFamily="16" charset="0"/>
              </a:rPr>
              <a:t>Ampersand</a:t>
            </a:r>
            <a:r>
              <a:rPr lang="de-DE" altLang="de-DE" i="0">
                <a:latin typeface="Times New Roman" pitchFamily="16" charset="0"/>
              </a:rPr>
              <a:t>: (i) Als Teil des </a:t>
            </a:r>
            <a:r>
              <a:rPr lang="de-DE" altLang="de-DE" b="1" i="0">
                <a:latin typeface="Times New Roman" pitchFamily="16" charset="0"/>
              </a:rPr>
              <a:t>Typs</a:t>
            </a:r>
            <a:r>
              <a:rPr lang="de-DE" altLang="de-DE" i="0">
                <a:latin typeface="Times New Roman" pitchFamily="16" charset="0"/>
              </a:rPr>
              <a:t> bei</a:t>
            </a:r>
            <a:r>
              <a:rPr lang="de-DE" altLang="de-DE" i="0" baseline="0">
                <a:latin typeface="Times New Roman" pitchFamily="16" charset="0"/>
              </a:rPr>
              <a:t> Referenzen, (ii) Als Adress</a:t>
            </a:r>
            <a:r>
              <a:rPr lang="de-DE" altLang="de-DE" b="1" i="0" baseline="0">
                <a:latin typeface="Times New Roman" pitchFamily="16" charset="0"/>
              </a:rPr>
              <a:t>operator</a:t>
            </a:r>
            <a:r>
              <a:rPr lang="de-DE" altLang="de-DE" b="0" i="0" baseline="0">
                <a:latin typeface="Times New Roman" pitchFamily="16" charset="0"/>
              </a:rPr>
              <a:t>, (iii) als Bit-Und-Operator </a:t>
            </a:r>
            <a:r>
              <a:rPr lang="de-DE" altLang="de-DE" b="0" i="0" baseline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1" i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93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750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(seit 2016-09-15)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333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10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>
                <a:latin typeface="Times New Roman" pitchFamily="16" charset="0"/>
              </a:rPr>
              <a:t>#1 Sinnvoll:</a:t>
            </a:r>
          </a:p>
          <a:p>
            <a:pPr marL="164901" indent="-164901">
              <a:buFontTx/>
              <a:buChar char="-"/>
            </a:pPr>
            <a:r>
              <a:rPr lang="de-DE" altLang="de-DE" baseline="0" dirty="0">
                <a:latin typeface="Times New Roman" pitchFamily="16" charset="0"/>
              </a:rPr>
              <a:t>Designabsicht ist klar -&gt; "</a:t>
            </a:r>
            <a:r>
              <a:rPr lang="de-DE" altLang="de-DE" baseline="0" dirty="0" err="1">
                <a:latin typeface="Times New Roman" pitchFamily="16" charset="0"/>
              </a:rPr>
              <a:t>Const</a:t>
            </a:r>
            <a:r>
              <a:rPr lang="de-DE" altLang="de-DE" baseline="0" dirty="0">
                <a:latin typeface="Times New Roman" pitchFamily="16" charset="0"/>
              </a:rPr>
              <a:t> Correctness"</a:t>
            </a:r>
          </a:p>
          <a:p>
            <a:pPr marL="164901" indent="-164901">
              <a:buFontTx/>
              <a:buChar char="-"/>
            </a:pPr>
            <a:r>
              <a:rPr lang="de-DE" altLang="de-DE" baseline="0" dirty="0">
                <a:latin typeface="Times New Roman" pitchFamily="16" charset="0"/>
              </a:rPr>
              <a:t>vermeidet Programmierfehler</a:t>
            </a:r>
          </a:p>
          <a:p>
            <a:pPr marL="164901" indent="-164901">
              <a:buFontTx/>
              <a:buChar char="-"/>
            </a:pPr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#2 Nicht möglich:</a:t>
            </a:r>
          </a:p>
          <a:p>
            <a:r>
              <a:rPr lang="de-DE" altLang="de-DE" dirty="0">
                <a:latin typeface="Times New Roman" pitchFamily="16" charset="0"/>
              </a:rPr>
              <a:t>	-</a:t>
            </a:r>
            <a:r>
              <a:rPr lang="de-DE" altLang="de-DE" baseline="0" dirty="0">
                <a:latin typeface="Times New Roman" pitchFamily="16" charset="0"/>
              </a:rPr>
              <a:t> erlaube NULL als Parameterwert (nicht möglich bei Referenzen)</a:t>
            </a:r>
          </a:p>
          <a:p>
            <a:r>
              <a:rPr lang="de-DE" altLang="de-DE" baseline="0" dirty="0">
                <a:latin typeface="Times New Roman" pitchFamily="16" charset="0"/>
              </a:rPr>
              <a:t>	- Manipulation am Objekt gewünscht</a:t>
            </a:r>
          </a:p>
          <a:p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#3 Initialisierungsliste:</a:t>
            </a:r>
          </a:p>
          <a:p>
            <a:r>
              <a:rPr lang="de-DE" altLang="de-DE" dirty="0">
                <a:latin typeface="Times New Roman" pitchFamily="16" charset="0"/>
              </a:rPr>
              <a:t>MUSS bei</a:t>
            </a:r>
          </a:p>
          <a:p>
            <a:r>
              <a:rPr lang="de-DE" altLang="de-DE" dirty="0">
                <a:latin typeface="Times New Roman" pitchFamily="16" charset="0"/>
              </a:rPr>
              <a:t>	- Elternklasse mit Nicht-</a:t>
            </a:r>
            <a:r>
              <a:rPr lang="de-DE" altLang="de-DE" dirty="0" err="1">
                <a:latin typeface="Times New Roman" pitchFamily="16" charset="0"/>
              </a:rPr>
              <a:t>Defaultkonstruktor</a:t>
            </a:r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	- Referenzen, Konstanten können nur dort initialisiert werden</a:t>
            </a:r>
          </a:p>
        </p:txBody>
      </p:sp>
      <p:sp>
        <p:nvSpPr>
          <p:cNvPr id="542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42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42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233EF0D3-13FD-4CCA-BC0F-8A402A983A05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104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371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Default Konstruktor wird nicht generiert sobald es eine eigene Implementierung eines Konstruktors gibt.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702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Nicht nur schlechter Stil sondern führt zu </a:t>
            </a:r>
            <a:r>
              <a:rPr lang="de-DE" dirty="0" err="1"/>
              <a:t>Undefined</a:t>
            </a:r>
            <a:r>
              <a:rPr lang="de-DE" dirty="0"/>
              <a:t> </a:t>
            </a:r>
            <a:r>
              <a:rPr lang="de-DE" dirty="0" err="1"/>
              <a:t>Behaviour</a:t>
            </a:r>
            <a:r>
              <a:rPr lang="de-DE" dirty="0"/>
              <a:t>!</a:t>
            </a:r>
          </a:p>
          <a:p>
            <a:r>
              <a:rPr lang="de-DE" dirty="0"/>
              <a:t>- Es kann nicht garantiert werden, dass das neue Floor-Objekt nach dem Rücksprung im Stack erhalten bleibt</a:t>
            </a:r>
          </a:p>
          <a:p>
            <a:r>
              <a:rPr lang="de-DE" dirty="0"/>
              <a:t>- Sollte vor der Abfrage der „</a:t>
            </a:r>
            <a:r>
              <a:rPr lang="de-DE" dirty="0" err="1"/>
              <a:t>number</a:t>
            </a:r>
            <a:r>
              <a:rPr lang="de-DE" dirty="0"/>
              <a:t>“ ein anderer Funktionsaufruf stattfinden ist der Rückgabewert sehr wahrscheinlich unbrauchbar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039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112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Wird bereits allokierter Speicher auf dem Heap nicht abgeräumt -&gt; Memory Leak!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0416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#1 Aus Sicht des Aufgerufenen -  Wo liegt mein übergebener Parameter?</a:t>
            </a:r>
          </a:p>
          <a:p>
            <a:r>
              <a:rPr lang="de-DE" dirty="0"/>
              <a:t>#2 Aus Sicht des Aufrufenden – Was wird mit dem Wert meiner Variable gemacht? Existiert dieser nach dem Aufruf noch?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521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- The TIOBE Programming Community index is an indicator of the popularity of programming languages. </a:t>
            </a:r>
          </a:p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- The index is updated once a month. </a:t>
            </a:r>
          </a:p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- The ratings are based on: </a:t>
            </a:r>
          </a:p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	1) the number of skilled engineers world-wide, courses and third party vendors. </a:t>
            </a:r>
          </a:p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	2) Popular search engines such as Google, Bing, Yahoo!, Wikipedia, Amazon, YouTube and Baidu </a:t>
            </a:r>
          </a:p>
          <a:p>
            <a:r>
              <a:rPr lang="en-US" sz="1200" b="0" i="0" kern="120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- TIOBE </a:t>
            </a:r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index is not about the </a:t>
            </a:r>
            <a:r>
              <a:rPr lang="en-US" sz="1200" b="0" i="1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best</a:t>
            </a:r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 programming language </a:t>
            </a:r>
          </a:p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	or the language in which </a:t>
            </a:r>
            <a:r>
              <a:rPr lang="en-US" sz="1200" b="0" i="1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most lines of code</a:t>
            </a:r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 have been written.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163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Sonst drohen wieder hängende Zeiger die auf einen undefinierten Speicherbereich zeigen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2515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Wir bauen uns einen Wrapper, der sich um die Zeiger kümmert</a:t>
            </a:r>
          </a:p>
          <a:p>
            <a:pPr marL="914400" lvl="1" indent="-171450">
              <a:buFontTx/>
              <a:buChar char="-"/>
            </a:pPr>
            <a:r>
              <a:rPr lang="de-DE" dirty="0"/>
              <a:t>zählen die eingehenden Zeiger aufs Objekt</a:t>
            </a:r>
          </a:p>
          <a:p>
            <a:pPr marL="914400" lvl="1" indent="-171450">
              <a:buFontTx/>
              <a:buChar char="-"/>
            </a:pPr>
            <a:r>
              <a:rPr lang="de-DE" dirty="0"/>
              <a:t>Löschen wenn es keine mehr gibt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1056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Notizen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/>
              <a:t>An</a:t>
            </a:r>
            <a:r>
              <a:rPr lang="en-US" baseline="0"/>
              <a:t> dieser Stelle gehen wir sogar weg von const &amp; hin zu ConstPersonPtr.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/>
              <a:t>Es wäre aber auch möglich, die Referenz mittels *-operators zu extrahieren.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Ablauf:</a:t>
            </a:r>
          </a:p>
          <a:p>
            <a:pPr marL="219867" indent="-219867">
              <a:buAutoNum type="arabicPeriod"/>
            </a:pPr>
            <a:r>
              <a:rPr lang="en-US" baseline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33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131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Anmerkungen</a:t>
            </a:r>
            <a:r>
              <a:rPr lang="en-US"/>
              <a:t>:</a:t>
            </a:r>
          </a:p>
          <a:p>
            <a:pPr marL="164901" indent="-164901">
              <a:buFontTx/>
              <a:buChar char="-"/>
            </a:pPr>
            <a:r>
              <a:rPr lang="en-US" err="1"/>
              <a:t>Bei</a:t>
            </a:r>
            <a:r>
              <a:rPr lang="en-US"/>
              <a:t> der </a:t>
            </a:r>
            <a:r>
              <a:rPr lang="en-US" err="1"/>
              <a:t>Erzeugung</a:t>
            </a:r>
            <a:r>
              <a:rPr lang="en-US"/>
              <a:t> von </a:t>
            </a:r>
            <a:r>
              <a:rPr lang="en-US" err="1"/>
              <a:t>baseFromChild</a:t>
            </a:r>
            <a:r>
              <a:rPr lang="en-US"/>
              <a:t> </a:t>
            </a:r>
            <a:r>
              <a:rPr lang="en-US" err="1"/>
              <a:t>wird</a:t>
            </a:r>
            <a:r>
              <a:rPr lang="en-US" baseline="0"/>
              <a:t> </a:t>
            </a:r>
            <a:r>
              <a:rPr lang="en-US" baseline="0" err="1"/>
              <a:t>nur</a:t>
            </a:r>
            <a:r>
              <a:rPr lang="en-US" baseline="0"/>
              <a:t> </a:t>
            </a:r>
            <a:r>
              <a:rPr lang="en-US" baseline="0" err="1"/>
              <a:t>derjenige</a:t>
            </a:r>
            <a:r>
              <a:rPr lang="en-US" baseline="0"/>
              <a:t> </a:t>
            </a:r>
            <a:r>
              <a:rPr lang="en-US" baseline="0" err="1"/>
              <a:t>Teil</a:t>
            </a:r>
            <a:r>
              <a:rPr lang="en-US" baseline="0"/>
              <a:t> des </a:t>
            </a:r>
            <a:r>
              <a:rPr lang="en-US" baseline="0" err="1"/>
              <a:t>anonymen</a:t>
            </a:r>
            <a:r>
              <a:rPr lang="en-US" baseline="0"/>
              <a:t> </a:t>
            </a:r>
            <a:r>
              <a:rPr lang="en-US" baseline="0" err="1"/>
              <a:t>Objekts</a:t>
            </a:r>
            <a:r>
              <a:rPr lang="en-US" baseline="0"/>
              <a:t> "Child()" </a:t>
            </a:r>
            <a:r>
              <a:rPr lang="en-US" baseline="0" err="1"/>
              <a:t>kopiert</a:t>
            </a:r>
            <a:r>
              <a:rPr lang="en-US" baseline="0"/>
              <a:t>, der </a:t>
            </a:r>
            <a:r>
              <a:rPr lang="en-US" baseline="0" err="1"/>
              <a:t>zu</a:t>
            </a:r>
            <a:r>
              <a:rPr lang="en-US" baseline="0"/>
              <a:t> Base </a:t>
            </a:r>
            <a:r>
              <a:rPr lang="en-US" baseline="0" err="1"/>
              <a:t>gehört</a:t>
            </a:r>
            <a:endParaRPr lang="en-US" baseline="0"/>
          </a:p>
          <a:p>
            <a:pPr marL="164901" indent="-164901">
              <a:buFontTx/>
              <a:buChar char="-"/>
            </a:pPr>
            <a:r>
              <a:rPr lang="en-US" baseline="0" err="1"/>
              <a:t>Beim</a:t>
            </a:r>
            <a:r>
              <a:rPr lang="en-US" baseline="0"/>
              <a:t> </a:t>
            </a:r>
            <a:r>
              <a:rPr lang="en-US" baseline="0" err="1"/>
              <a:t>Aufruf</a:t>
            </a:r>
            <a:r>
              <a:rPr lang="en-US" baseline="0"/>
              <a:t> der </a:t>
            </a:r>
            <a:r>
              <a:rPr lang="en-US" baseline="0" err="1"/>
              <a:t>Funktion</a:t>
            </a:r>
            <a:r>
              <a:rPr lang="en-US" baseline="0"/>
              <a:t> </a:t>
            </a:r>
            <a:r>
              <a:rPr lang="en-US" baseline="0" err="1"/>
              <a:t>doPrint</a:t>
            </a:r>
            <a:r>
              <a:rPr lang="en-US" baseline="0"/>
              <a:t> </a:t>
            </a:r>
            <a:r>
              <a:rPr lang="en-US" baseline="0" err="1"/>
              <a:t>passiert</a:t>
            </a:r>
            <a:r>
              <a:rPr lang="en-US" baseline="0"/>
              <a:t> das </a:t>
            </a:r>
            <a:r>
              <a:rPr lang="en-US" baseline="0" err="1"/>
              <a:t>Gleiche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>
                <a:latin typeface="Times New Roman" pitchFamily="16" charset="0"/>
              </a:rPr>
              <a:t>#1 Vorteile der Polymorphie</a:t>
            </a:r>
          </a:p>
          <a:p>
            <a:r>
              <a:rPr lang="de-DE" altLang="de-DE" dirty="0">
                <a:latin typeface="Times New Roman" pitchFamily="16" charset="0"/>
              </a:rPr>
              <a:t>	- Abschottung der Komponenten voneinander (Separation </a:t>
            </a:r>
            <a:r>
              <a:rPr lang="de-DE" altLang="de-DE" dirty="0" err="1">
                <a:latin typeface="Times New Roman" pitchFamily="16" charset="0"/>
              </a:rPr>
              <a:t>of</a:t>
            </a:r>
            <a:r>
              <a:rPr lang="de-DE" altLang="de-DE" dirty="0">
                <a:latin typeface="Times New Roman" pitchFamily="16" charset="0"/>
              </a:rPr>
              <a:t> </a:t>
            </a:r>
            <a:r>
              <a:rPr lang="de-DE" altLang="de-DE" dirty="0" err="1">
                <a:latin typeface="Times New Roman" pitchFamily="16" charset="0"/>
              </a:rPr>
              <a:t>Concerns</a:t>
            </a:r>
            <a:r>
              <a:rPr lang="de-DE" altLang="de-DE" dirty="0">
                <a:latin typeface="Times New Roman" pitchFamily="16" charset="0"/>
              </a:rPr>
              <a:t>)</a:t>
            </a:r>
          </a:p>
          <a:p>
            <a:r>
              <a:rPr lang="de-DE" altLang="de-DE" dirty="0">
                <a:latin typeface="Times New Roman" pitchFamily="16" charset="0"/>
              </a:rPr>
              <a:t>	- Template-basierte Programmierung (definiere Erweiterungspunkte der Klasse)</a:t>
            </a:r>
          </a:p>
          <a:p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#2 Polymorphie ohne Vererbung</a:t>
            </a:r>
          </a:p>
          <a:p>
            <a:r>
              <a:rPr lang="de-DE" altLang="de-DE" dirty="0">
                <a:latin typeface="Times New Roman" pitchFamily="16" charset="0"/>
              </a:rPr>
              <a:t>	- Superklasse</a:t>
            </a:r>
            <a:r>
              <a:rPr lang="de-DE" altLang="de-DE" baseline="0" dirty="0">
                <a:latin typeface="Times New Roman" pitchFamily="16" charset="0"/>
              </a:rPr>
              <a:t> stellt statisch sicher, dass alle Kindklassen eine einheitliche Schnittstelle anbieten.</a:t>
            </a:r>
            <a:br>
              <a:rPr lang="de-DE" altLang="de-DE" dirty="0">
                <a:latin typeface="Times New Roman" pitchFamily="16" charset="0"/>
              </a:rPr>
            </a:br>
            <a:r>
              <a:rPr lang="de-DE" altLang="de-DE" dirty="0">
                <a:latin typeface="Times New Roman" pitchFamily="16" charset="0"/>
              </a:rPr>
              <a:t>	- Ja, z.B. "Duck </a:t>
            </a:r>
            <a:r>
              <a:rPr lang="de-DE" altLang="de-DE" dirty="0" err="1">
                <a:latin typeface="Times New Roman" pitchFamily="16" charset="0"/>
              </a:rPr>
              <a:t>Typing</a:t>
            </a:r>
            <a:r>
              <a:rPr lang="de-DE" altLang="de-DE" dirty="0">
                <a:latin typeface="Times New Roman" pitchFamily="16" charset="0"/>
              </a:rPr>
              <a:t>": Es wird zur </a:t>
            </a:r>
            <a:r>
              <a:rPr lang="de-DE" altLang="de-DE" dirty="0" err="1">
                <a:latin typeface="Times New Roman" pitchFamily="16" charset="0"/>
              </a:rPr>
              <a:t>Compilezeit</a:t>
            </a:r>
            <a:r>
              <a:rPr lang="de-DE" altLang="de-DE" dirty="0">
                <a:latin typeface="Times New Roman" pitchFamily="16" charset="0"/>
              </a:rPr>
              <a:t> nicht überprüft, ob die Methode tatsächlich vorhanden ist.</a:t>
            </a:r>
          </a:p>
          <a:p>
            <a:r>
              <a:rPr lang="de-DE" altLang="de-DE" dirty="0">
                <a:latin typeface="Times New Roman" pitchFamily="16" charset="0"/>
              </a:rPr>
              <a:t>		-&gt; im wesentlichen benötigt man dafür Templates (</a:t>
            </a:r>
            <a:r>
              <a:rPr lang="de-DE" altLang="de-DE" dirty="0" err="1">
                <a:latin typeface="Times New Roman" pitchFamily="16" charset="0"/>
              </a:rPr>
              <a:t>Generics</a:t>
            </a:r>
            <a:r>
              <a:rPr lang="de-DE" altLang="de-DE" dirty="0">
                <a:latin typeface="Times New Roman" pitchFamily="16" charset="0"/>
              </a:rPr>
              <a:t> in Java)	 </a:t>
            </a:r>
          </a:p>
        </p:txBody>
      </p:sp>
      <p:sp>
        <p:nvSpPr>
          <p:cNvPr id="266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66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66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8A6548D9-9321-4D68-BA39-D1CA73251CD7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136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059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Elevator </a:t>
            </a:r>
            <a:r>
              <a:rPr lang="de-DE" dirty="0" err="1"/>
              <a:t>included</a:t>
            </a:r>
            <a:r>
              <a:rPr lang="de-DE" dirty="0"/>
              <a:t> natürlich </a:t>
            </a:r>
            <a:r>
              <a:rPr lang="de-DE" dirty="0" err="1"/>
              <a:t>ElevatorStrategy</a:t>
            </a:r>
            <a:r>
              <a:rPr lang="de-DE" dirty="0"/>
              <a:t> -&gt; würde zur zyklischen Abhängigkeit führen!</a:t>
            </a:r>
          </a:p>
          <a:p>
            <a:pPr marL="914400" lvl="1" indent="-171450">
              <a:buFontTx/>
              <a:buChar char="-"/>
            </a:pPr>
            <a:r>
              <a:rPr lang="de-DE" dirty="0"/>
              <a:t>Führt zur längerer </a:t>
            </a:r>
            <a:r>
              <a:rPr lang="de-DE" dirty="0" err="1"/>
              <a:t>Compilezeit</a:t>
            </a:r>
            <a:r>
              <a:rPr lang="de-DE" dirty="0"/>
              <a:t> </a:t>
            </a:r>
          </a:p>
          <a:p>
            <a:pPr marL="914400" lvl="1" indent="-171450">
              <a:buFontTx/>
              <a:buChar char="-"/>
            </a:pPr>
            <a:r>
              <a:rPr lang="de-DE" dirty="0"/>
              <a:t>größerer ausführbarer Datei</a:t>
            </a:r>
          </a:p>
          <a:p>
            <a:pPr marL="914400" lvl="1" indent="-171450">
              <a:buFontTx/>
              <a:buChar char="-"/>
            </a:pPr>
            <a:r>
              <a:rPr lang="de-DE" dirty="0" err="1"/>
              <a:t>Recompilation</a:t>
            </a:r>
            <a:r>
              <a:rPr lang="de-DE" dirty="0"/>
              <a:t> sobald sich einer der Header oder Abhängigkeiten ändert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84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12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Im Header (Deklaration) kann man die Parameternamen weglassen (nur C++)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3837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Public:  Alles ist nach außen sichtbar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Protected</a:t>
            </a:r>
            <a:r>
              <a:rPr lang="de-DE" dirty="0"/>
              <a:t>: Sichtbarkeit nur für Unterklassen</a:t>
            </a:r>
          </a:p>
          <a:p>
            <a:pPr marL="171450" indent="-171450">
              <a:buFontTx/>
              <a:buChar char="-"/>
            </a:pPr>
            <a:r>
              <a:rPr lang="de-DE" dirty="0"/>
              <a:t>Private: Sichtbarkeit nur in der Klasse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Private </a:t>
            </a:r>
            <a:r>
              <a:rPr lang="de-DE" dirty="0" err="1"/>
              <a:t>inheritance</a:t>
            </a:r>
            <a:r>
              <a:rPr lang="de-DE" dirty="0"/>
              <a:t> -&gt; Public und </a:t>
            </a:r>
            <a:r>
              <a:rPr lang="de-DE" dirty="0" err="1"/>
              <a:t>Protected</a:t>
            </a:r>
            <a:r>
              <a:rPr lang="de-DE" dirty="0"/>
              <a:t> werden zu Private, Rest bleibt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Protected</a:t>
            </a:r>
            <a:r>
              <a:rPr lang="de-DE" dirty="0"/>
              <a:t> </a:t>
            </a:r>
            <a:r>
              <a:rPr lang="de-DE" dirty="0" err="1"/>
              <a:t>inheritance</a:t>
            </a:r>
            <a:r>
              <a:rPr lang="de-DE" dirty="0"/>
              <a:t> -&gt; Public wird zu </a:t>
            </a:r>
            <a:r>
              <a:rPr lang="de-DE" dirty="0" err="1"/>
              <a:t>Protected</a:t>
            </a:r>
            <a:r>
              <a:rPr lang="de-DE" dirty="0"/>
              <a:t>, Rest bleibt</a:t>
            </a:r>
          </a:p>
          <a:p>
            <a:pPr marL="171450" indent="-171450">
              <a:buFontTx/>
              <a:buChar char="-"/>
            </a:pPr>
            <a:r>
              <a:rPr lang="de-DE" dirty="0"/>
              <a:t>Public </a:t>
            </a:r>
            <a:r>
              <a:rPr lang="de-DE" dirty="0" err="1"/>
              <a:t>inheritance</a:t>
            </a:r>
            <a:r>
              <a:rPr lang="de-DE" dirty="0"/>
              <a:t> -&gt; keine Veränderung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10986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#1</a:t>
            </a:r>
            <a:r>
              <a:rPr lang="de-DE" baseline="0" dirty="0"/>
              <a:t>: Destruktoren verhalten sich hier wie Methoden, daher ist auch bei ihnen die polymorphe Behandlung per </a:t>
            </a:r>
            <a:r>
              <a:rPr lang="de-DE" baseline="0" dirty="0" err="1"/>
              <a:t>default</a:t>
            </a:r>
            <a:r>
              <a:rPr lang="de-DE" baseline="0" dirty="0"/>
              <a:t> ausgeschaltet.</a:t>
            </a:r>
          </a:p>
          <a:p>
            <a:pPr>
              <a:defRPr/>
            </a:pPr>
            <a:endParaRPr lang="de-DE" baseline="0" dirty="0"/>
          </a:p>
          <a:p>
            <a:pPr>
              <a:defRPr/>
            </a:pPr>
            <a:r>
              <a:rPr lang="de-DE" baseline="0" dirty="0"/>
              <a:t>#2: Es gibt keine virtuellen Konstruktoren, denn sie werden immer direkt aufgerufen – sie werden nie polymorph verwendet.</a:t>
            </a:r>
            <a:endParaRPr lang="de-DE" dirty="0"/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7E032601-0E94-4FE3-A9F3-FCE3523B6883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145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7521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72960306-9630-42D8-A525-F12FE6EBC526}" type="slidenum">
              <a:rPr lang="en-US" smtClean="0"/>
              <a:pPr>
                <a:defRPr/>
              </a:pPr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#1 – Warum sind virtuelle Methoden teuer?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Ohne virtuelle Methoden ist es klar, welche Methode ausgeführt wird (-&gt; Auflösung zur </a:t>
            </a:r>
            <a:r>
              <a:rPr lang="de-DE" dirty="0" err="1"/>
              <a:t>Compile</a:t>
            </a:r>
            <a:r>
              <a:rPr lang="de-DE" dirty="0"/>
              <a:t>-Zeit)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Mit virtuellen Methoden: Lookup in der sogenannten </a:t>
            </a:r>
            <a:r>
              <a:rPr lang="de-DE" dirty="0" err="1"/>
              <a:t>vtable</a:t>
            </a:r>
            <a:r>
              <a:rPr lang="de-DE" dirty="0"/>
              <a:t>, Speicherplatzverbrauch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Compiler kann </a:t>
            </a:r>
            <a:r>
              <a:rPr lang="de-DE" dirty="0" err="1"/>
              <a:t>tw</a:t>
            </a:r>
            <a:r>
              <a:rPr lang="de-DE" dirty="0"/>
              <a:t>. trotzdem statische Analyse vornehmen</a:t>
            </a:r>
          </a:p>
          <a:p>
            <a:pPr marL="164901" indent="-164901">
              <a:buFontTx/>
              <a:buChar char="-"/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#2 – </a:t>
            </a:r>
          </a:p>
          <a:p>
            <a:pPr>
              <a:defRPr/>
            </a:pPr>
            <a:r>
              <a:rPr lang="de-DE" dirty="0"/>
              <a:t>	1) Zeiger auf ein </a:t>
            </a:r>
            <a:r>
              <a:rPr lang="de-DE" dirty="0" err="1"/>
              <a:t>konst</a:t>
            </a:r>
            <a:r>
              <a:rPr lang="de-DE" dirty="0"/>
              <a:t>. Floor-Objekt</a:t>
            </a:r>
          </a:p>
          <a:p>
            <a:pPr>
              <a:defRPr/>
            </a:pPr>
            <a:r>
              <a:rPr lang="de-DE" dirty="0"/>
              <a:t>	2) Zeiger auf ein </a:t>
            </a:r>
            <a:r>
              <a:rPr lang="de-DE" dirty="0" err="1"/>
              <a:t>konst</a:t>
            </a:r>
            <a:r>
              <a:rPr lang="de-DE" dirty="0"/>
              <a:t>. Elevator-Objekt</a:t>
            </a:r>
          </a:p>
          <a:p>
            <a:pPr>
              <a:defRPr/>
            </a:pPr>
            <a:r>
              <a:rPr lang="de-DE" dirty="0"/>
              <a:t>	3) </a:t>
            </a:r>
            <a:r>
              <a:rPr lang="de-DE" dirty="0" err="1"/>
              <a:t>next</a:t>
            </a:r>
            <a:r>
              <a:rPr lang="de-DE" dirty="0"/>
              <a:t>-Methode darf keine Veränderungen am </a:t>
            </a:r>
            <a:r>
              <a:rPr lang="de-DE" dirty="0" err="1"/>
              <a:t>ElevatorStrategy</a:t>
            </a:r>
            <a:r>
              <a:rPr lang="de-DE" dirty="0"/>
              <a:t>-Objekt vornehmen</a:t>
            </a: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5656D959-CED8-4C10-AFBE-F007630C437D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149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3598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85859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153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19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7956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440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 err="1">
                <a:latin typeface="Times New Roman" pitchFamily="16" charset="0"/>
              </a:rPr>
              <a:t>template</a:t>
            </a:r>
            <a:r>
              <a:rPr lang="de-DE" altLang="de-DE" dirty="0">
                <a:latin typeface="Times New Roman" pitchFamily="16" charset="0"/>
              </a:rPr>
              <a:t>&lt;</a:t>
            </a:r>
            <a:r>
              <a:rPr lang="de-DE" altLang="de-DE" dirty="0" err="1">
                <a:latin typeface="Times New Roman" pitchFamily="16" charset="0"/>
              </a:rPr>
              <a:t>typename</a:t>
            </a:r>
            <a:r>
              <a:rPr lang="de-DE" altLang="de-DE" dirty="0">
                <a:latin typeface="Times New Roman" pitchFamily="16" charset="0"/>
              </a:rPr>
              <a:t> T = Person&gt;  </a:t>
            </a:r>
            <a:r>
              <a:rPr lang="de-DE" altLang="de-DE" dirty="0">
                <a:latin typeface="Times New Roman" pitchFamily="16" charset="0"/>
                <a:sym typeface="Wingdings" panose="05000000000000000000" pitchFamily="2" charset="2"/>
              </a:rPr>
              <a:t> Person ist der „</a:t>
            </a:r>
            <a:r>
              <a:rPr lang="de-DE" altLang="de-DE" dirty="0" err="1">
                <a:latin typeface="Times New Roman" pitchFamily="16" charset="0"/>
                <a:sym typeface="Wingdings" panose="05000000000000000000" pitchFamily="2" charset="2"/>
              </a:rPr>
              <a:t>default</a:t>
            </a:r>
            <a:r>
              <a:rPr lang="de-DE" altLang="de-DE" dirty="0">
                <a:latin typeface="Times New Roman" pitchFamily="16" charset="0"/>
                <a:sym typeface="Wingdings" panose="05000000000000000000" pitchFamily="2" charset="2"/>
              </a:rPr>
              <a:t>“ Typ des </a:t>
            </a:r>
            <a:r>
              <a:rPr lang="de-DE" altLang="de-DE" dirty="0" err="1">
                <a:latin typeface="Times New Roman" pitchFamily="16" charset="0"/>
                <a:sym typeface="Wingdings" panose="05000000000000000000" pitchFamily="2" charset="2"/>
              </a:rPr>
              <a:t>Templatearguments</a:t>
            </a:r>
            <a:endParaRPr lang="de-DE" altLang="de-DE" dirty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1190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Spezialisierungen können auch von Hand</a:t>
            </a:r>
            <a:r>
              <a:rPr lang="de-DE" altLang="de-DE" baseline="0">
                <a:latin typeface="Times New Roman" pitchFamily="16" charset="0"/>
              </a:rPr>
              <a:t> durchgeführt werden.</a:t>
            </a:r>
          </a:p>
          <a:p>
            <a:r>
              <a:rPr lang="de-DE" altLang="de-DE" baseline="0">
                <a:latin typeface="Times New Roman" pitchFamily="16" charset="0"/>
              </a:rPr>
              <a:t>Vergleiche etwa vector&lt;T&gt; und die Spezialisierung vector&lt;bool&gt;</a:t>
            </a:r>
          </a:p>
          <a:p>
            <a:endParaRPr lang="de-DE" altLang="de-DE" baseline="0">
              <a:latin typeface="Times New Roman" pitchFamily="16" charset="0"/>
            </a:endParaRPr>
          </a:p>
          <a:p>
            <a:r>
              <a:rPr lang="de-DE" altLang="de-DE">
                <a:latin typeface="Times New Roman" pitchFamily="16" charset="0"/>
              </a:rPr>
              <a:t>http://www.cplusplus.com/reference/vector/vector/</a:t>
            </a:r>
          </a:p>
          <a:p>
            <a:r>
              <a:rPr lang="de-DE" altLang="de-DE">
                <a:latin typeface="Times New Roman" pitchFamily="16" charset="0"/>
              </a:rPr>
              <a:t>http://www.cplusplus.com/reference/vector/vector-bool/</a:t>
            </a: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169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#1 – Induzierte Schnittstelle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Benutzung der Typparameter legt erwartete Methoden fest.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In manchen</a:t>
            </a:r>
            <a:r>
              <a:rPr lang="de-DE" baseline="0" dirty="0"/>
              <a:t> Fällen (siehe Beispiel) kann es auch keine eindeutige Schnittstelle geben!</a:t>
            </a:r>
            <a:endParaRPr lang="de-DE"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#2 – Nachteile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Sie ist implizit.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Sie kann nur schwer vom Entwickler überprüft</a:t>
            </a:r>
            <a:r>
              <a:rPr lang="de-DE" baseline="0" dirty="0"/>
              <a:t> werden.</a:t>
            </a:r>
          </a:p>
          <a:p>
            <a:pPr marL="164901" indent="-164901">
              <a:buFontTx/>
              <a:buChar char="-"/>
              <a:defRPr/>
            </a:pPr>
            <a:r>
              <a:rPr lang="de-DE" baseline="0" dirty="0"/>
              <a:t>Eine Dokumentation des </a:t>
            </a:r>
            <a:r>
              <a:rPr lang="de-DE" baseline="0" dirty="0" err="1"/>
              <a:t>des</a:t>
            </a:r>
            <a:r>
              <a:rPr lang="de-DE" baseline="0" dirty="0"/>
              <a:t> erwarteten Verhaltens der Schnittstellenimplementierung erfolgt tendenziell über unstrukturierte Kommentare (bspw. https://en.cppreference.com/w/cpp/concept/OutputIterator )</a:t>
            </a:r>
            <a:endParaRPr lang="de-DE" dirty="0"/>
          </a:p>
          <a:p>
            <a:pPr marL="164901" indent="-164901">
              <a:buFontTx/>
              <a:buChar char="-"/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#2 – Vorteile </a:t>
            </a:r>
          </a:p>
          <a:p>
            <a:pPr>
              <a:defRPr/>
            </a:pPr>
            <a:r>
              <a:rPr lang="de-DE" dirty="0"/>
              <a:t>- Reduzierter Implementierungsaufwand ("Duck </a:t>
            </a:r>
            <a:r>
              <a:rPr lang="de-DE" dirty="0" err="1"/>
              <a:t>Typing</a:t>
            </a:r>
            <a:r>
              <a:rPr lang="de-DE" dirty="0"/>
              <a:t>")</a:t>
            </a: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8177EE5-852D-45CB-B494-53757599A7A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69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Tx/>
              <a:buChar char="-"/>
            </a:pPr>
            <a:r>
              <a:rPr lang="en-US" b="1" dirty="0"/>
              <a:t>ElevatorStrategy</a:t>
            </a:r>
            <a:r>
              <a:rPr lang="en-US" baseline="0" dirty="0"/>
              <a:t> kann nicht instantiiert werden</a:t>
            </a:r>
          </a:p>
          <a:p>
            <a:pPr marL="164901" indent="-164901">
              <a:buFontTx/>
              <a:buChar char="-"/>
            </a:pPr>
            <a:r>
              <a:rPr lang="en-US" b="1" baseline="0" dirty="0"/>
              <a:t>Floor</a:t>
            </a:r>
            <a:r>
              <a:rPr lang="en-US" baseline="0" dirty="0"/>
              <a:t> besitzt 0 </a:t>
            </a:r>
            <a:r>
              <a:rPr lang="en-US" baseline="0" dirty="0" err="1"/>
              <a:t>oder</a:t>
            </a:r>
            <a:r>
              <a:rPr lang="en-US" baseline="0"/>
              <a:t> mehr (</a:t>
            </a:r>
            <a:r>
              <a:rPr lang="en-US" b="1" baseline="0"/>
              <a:t>0..*</a:t>
            </a:r>
            <a:r>
              <a:rPr lang="en-US" b="0" baseline="0"/>
              <a:t>)</a:t>
            </a:r>
            <a:r>
              <a:rPr lang="en-US" b="1" baseline="0"/>
              <a:t> </a:t>
            </a:r>
            <a:r>
              <a:rPr lang="en-US" baseline="0"/>
              <a:t>wartende Personen (</a:t>
            </a:r>
            <a:r>
              <a:rPr lang="en-US" b="1" baseline="0"/>
              <a:t>waitingPeople</a:t>
            </a:r>
            <a:r>
              <a:rPr lang="en-US" baseline="0"/>
              <a:t>)+ von einer Person kann ich </a:t>
            </a:r>
            <a:r>
              <a:rPr lang="en-US" b="1" baseline="0"/>
              <a:t>nicht </a:t>
            </a:r>
            <a:r>
              <a:rPr lang="en-US" baseline="0"/>
              <a:t>zu ihrem Floor zurücknavigieren</a:t>
            </a:r>
          </a:p>
          <a:p>
            <a:pPr marL="164901" indent="-164901">
              <a:buFontTx/>
              <a:buChar char="-"/>
            </a:pPr>
            <a:r>
              <a:rPr lang="en-US" b="1"/>
              <a:t>EnergyMinimizingStrategy</a:t>
            </a:r>
            <a:r>
              <a:rPr lang="en-US" b="0" baseline="0"/>
              <a:t> erbt von </a:t>
            </a:r>
            <a:r>
              <a:rPr lang="en-US" b="1" baseline="0"/>
              <a:t>ElevatorStrategy</a:t>
            </a:r>
          </a:p>
          <a:p>
            <a:pPr marL="164901" indent="-164901">
              <a:buFontTx/>
              <a:buChar char="-"/>
            </a:pPr>
            <a:r>
              <a:rPr lang="en-US" b="1" baseline="0"/>
              <a:t>Floor</a:t>
            </a:r>
            <a:r>
              <a:rPr lang="en-US" b="0" baseline="0"/>
              <a:t> ist ein Teil von </a:t>
            </a:r>
            <a:r>
              <a:rPr lang="en-US" b="1" baseline="0"/>
              <a:t>Building</a:t>
            </a:r>
            <a:r>
              <a:rPr lang="en-US" b="0" baseline="0"/>
              <a:t> – wenn eine </a:t>
            </a:r>
            <a:r>
              <a:rPr lang="en-US" b="1" baseline="0"/>
              <a:t>Building-Instanz</a:t>
            </a:r>
            <a:r>
              <a:rPr lang="en-US" b="0" baseline="0"/>
              <a:t> zerstört wird, müssen auch alle enthaltenen </a:t>
            </a:r>
            <a:r>
              <a:rPr lang="en-US" b="1" baseline="0"/>
              <a:t>Floor-Instanzen</a:t>
            </a:r>
            <a:r>
              <a:rPr lang="en-US" b="0" baseline="0"/>
              <a:t> zerstört werden</a:t>
            </a:r>
          </a:p>
          <a:p>
            <a:pPr marL="164901" indent="-164901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Zusätzlich: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>
                <a:latin typeface="Times New Roman" pitchFamily="16" charset="0"/>
              </a:rPr>
              <a:t>Kopierkonstruktor</a:t>
            </a:r>
            <a:r>
              <a:rPr lang="de-DE" altLang="de-DE" baseline="0">
                <a:latin typeface="Times New Roman" pitchFamily="16" charset="0"/>
              </a:rPr>
              <a:t> für S (wg. Return by Value)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de-DE" altLang="de-DE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err="1">
                <a:latin typeface="Times New Roman" pitchFamily="16" charset="0"/>
              </a:rPr>
              <a:t>Funktionszeiger</a:t>
            </a:r>
            <a:r>
              <a:rPr lang="de-DE" altLang="de-DE">
                <a:latin typeface="Times New Roman" pitchFamily="16" charset="0"/>
              </a:rPr>
              <a:t>, </a:t>
            </a:r>
            <a:r>
              <a:rPr lang="de-DE" altLang="de-DE" err="1">
                <a:latin typeface="Times New Roman" pitchFamily="16" charset="0"/>
              </a:rPr>
              <a:t>Function</a:t>
            </a:r>
            <a:r>
              <a:rPr lang="de-DE" altLang="de-DE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175</a:t>
            </a:fld>
            <a:endParaRPr lang="en-US" altLang="de-DE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>
                <a:latin typeface="Times New Roman" pitchFamily="16" charset="0"/>
              </a:rPr>
              <a:t>#1</a:t>
            </a:r>
          </a:p>
          <a:p>
            <a:r>
              <a:rPr lang="de-DE" altLang="de-DE" baseline="0" dirty="0">
                <a:latin typeface="Times New Roman" pitchFamily="16" charset="0"/>
              </a:rPr>
              <a:t> - Pro: Kompakt, ermöglichen Polymorphie in C</a:t>
            </a:r>
          </a:p>
          <a:p>
            <a:r>
              <a:rPr lang="de-DE" altLang="de-DE" baseline="0" dirty="0">
                <a:latin typeface="Times New Roman" pitchFamily="16" charset="0"/>
              </a:rPr>
              <a:t> - </a:t>
            </a:r>
            <a:r>
              <a:rPr lang="de-DE" altLang="de-DE" baseline="0" dirty="0" err="1">
                <a:latin typeface="Times New Roman" pitchFamily="16" charset="0"/>
              </a:rPr>
              <a:t>Con</a:t>
            </a:r>
            <a:r>
              <a:rPr lang="de-DE" altLang="de-DE" baseline="0" dirty="0">
                <a:latin typeface="Times New Roman" pitchFamily="16" charset="0"/>
              </a:rPr>
              <a:t>: Funktionszeiger sind Zustandslos -&gt; Abhilfe: Funktoren</a:t>
            </a:r>
          </a:p>
        </p:txBody>
      </p:sp>
      <p:sp>
        <p:nvSpPr>
          <p:cNvPr id="6144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144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144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86D3BD6-8AB6-4B94-8CDA-29CCD66636FE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536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Übergabe per Value 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#1 – Vorteile von </a:t>
            </a:r>
            <a:r>
              <a:rPr lang="de-DE" dirty="0" err="1"/>
              <a:t>remove_copy_if</a:t>
            </a:r>
            <a:endParaRPr lang="de-DE" dirty="0"/>
          </a:p>
          <a:p>
            <a:pPr marL="164901" indent="-164901">
              <a:buFontTx/>
              <a:buChar char="-"/>
              <a:defRPr/>
            </a:pPr>
            <a:r>
              <a:rPr lang="de-DE" dirty="0"/>
              <a:t>enthält nur die wesentlichen Informationen (vgl. imperativ vs. funktional)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generische Verwendbarkeit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man braucht selbst </a:t>
            </a:r>
            <a:r>
              <a:rPr lang="de-DE" baseline="0" dirty="0"/>
              <a:t>nicht mit Templates zu hantieren</a:t>
            </a:r>
          </a:p>
        </p:txBody>
      </p:sp>
      <p:sp>
        <p:nvSpPr>
          <p:cNvPr id="6451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451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451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E5ECD92-A2C3-4487-ABB8-158CAB211D83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189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9710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191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7711561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(): Leere Parameterliste signalisiert eine beliebige Anzahl von Parametern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Void</a:t>
            </a:r>
            <a:r>
              <a:rPr lang="de-DE" dirty="0"/>
              <a:t>: Spezifiziert, dass es keine Parameter gibt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95011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Shift-</a:t>
            </a:r>
            <a:r>
              <a:rPr lang="en-US" b="1" dirty="0" err="1"/>
              <a:t>Operatoren</a:t>
            </a:r>
            <a:r>
              <a:rPr lang="en-US" b="0" dirty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0" dirty="0" err="1"/>
              <a:t>Präziser</a:t>
            </a:r>
            <a:r>
              <a:rPr lang="en-US" b="0" dirty="0"/>
              <a:t>: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dirty="0"/>
              <a:t>Bei unsigned</a:t>
            </a:r>
            <a:r>
              <a:rPr lang="en-US" b="0" baseline="0" dirty="0"/>
              <a:t>-</a:t>
            </a:r>
            <a:r>
              <a:rPr lang="en-US" b="0" baseline="0" dirty="0" err="1"/>
              <a:t>Typen</a:t>
            </a:r>
            <a:r>
              <a:rPr lang="en-US" b="0" baseline="0" dirty="0"/>
              <a:t> </a:t>
            </a:r>
            <a:r>
              <a:rPr lang="en-US" b="0" baseline="0" dirty="0" err="1"/>
              <a:t>wird</a:t>
            </a:r>
            <a:r>
              <a:rPr lang="en-US" b="0" baseline="0" dirty="0"/>
              <a:t> </a:t>
            </a:r>
            <a:r>
              <a:rPr lang="en-US" b="0" baseline="0" dirty="0" err="1"/>
              <a:t>immer</a:t>
            </a:r>
            <a:r>
              <a:rPr lang="en-US" b="0" baseline="0" dirty="0"/>
              <a:t> </a:t>
            </a:r>
            <a:r>
              <a:rPr lang="en-US" b="0" baseline="0" dirty="0" err="1"/>
              <a:t>mit</a:t>
            </a:r>
            <a:r>
              <a:rPr lang="en-US" b="0" baseline="0" dirty="0"/>
              <a:t> 0 </a:t>
            </a:r>
            <a:r>
              <a:rPr lang="en-US" b="0" baseline="0" dirty="0" err="1"/>
              <a:t>gefüllt</a:t>
            </a:r>
            <a:r>
              <a:rPr lang="en-US" b="0" baseline="0" dirty="0"/>
              <a:t> (</a:t>
            </a:r>
            <a:r>
              <a:rPr lang="en-US" b="0" baseline="0" dirty="0" err="1"/>
              <a:t>logischer</a:t>
            </a:r>
            <a:r>
              <a:rPr lang="en-US" b="0" baseline="0" dirty="0"/>
              <a:t> shift)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dirty="0"/>
              <a:t>Bei signed-</a:t>
            </a:r>
            <a:r>
              <a:rPr lang="en-US" b="0" baseline="0" dirty="0" err="1"/>
              <a:t>Typen</a:t>
            </a:r>
            <a:r>
              <a:rPr lang="en-US" b="0" baseline="0" dirty="0"/>
              <a:t> </a:t>
            </a:r>
            <a:r>
              <a:rPr lang="en-US" b="0" baseline="0" dirty="0" err="1"/>
              <a:t>wird</a:t>
            </a:r>
            <a:r>
              <a:rPr lang="en-US" b="0" baseline="0" dirty="0"/>
              <a:t> </a:t>
            </a:r>
            <a:r>
              <a:rPr lang="en-US" b="0" baseline="0" dirty="0" err="1"/>
              <a:t>mit</a:t>
            </a:r>
            <a:r>
              <a:rPr lang="en-US" b="0" baseline="0" dirty="0"/>
              <a:t> dem MSB </a:t>
            </a:r>
            <a:r>
              <a:rPr lang="en-US" b="0" baseline="0" dirty="0" err="1"/>
              <a:t>gefüllt</a:t>
            </a:r>
            <a:r>
              <a:rPr lang="en-US" b="0" baseline="0" dirty="0"/>
              <a:t>, um das </a:t>
            </a:r>
            <a:r>
              <a:rPr lang="en-US" b="0" baseline="0" dirty="0" err="1"/>
              <a:t>Vorzeichen</a:t>
            </a:r>
            <a:r>
              <a:rPr lang="en-US" b="0" baseline="0" dirty="0"/>
              <a:t> </a:t>
            </a:r>
            <a:r>
              <a:rPr lang="en-US" b="0" baseline="0" dirty="0" err="1"/>
              <a:t>beizubehalten</a:t>
            </a:r>
            <a:r>
              <a:rPr lang="en-US" b="0" baseline="0" dirty="0"/>
              <a:t> (</a:t>
            </a:r>
            <a:r>
              <a:rPr lang="en-US" b="0" baseline="0" dirty="0" err="1"/>
              <a:t>arithmetischer</a:t>
            </a:r>
            <a:r>
              <a:rPr lang="en-US" b="0" baseline="0" dirty="0"/>
              <a:t> shift)</a:t>
            </a:r>
            <a:endParaRPr lang="en-US" b="1" dirty="0"/>
          </a:p>
          <a:p>
            <a:r>
              <a:rPr lang="en-US" b="1" dirty="0"/>
              <a:t>In</a:t>
            </a:r>
            <a:r>
              <a:rPr lang="en-US" b="1" baseline="0" dirty="0"/>
              <a:t> Java</a:t>
            </a:r>
            <a:r>
              <a:rPr lang="en-US" b="0" baseline="0" dirty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1" baseline="0" dirty="0"/>
              <a:t>operator&gt;&gt;&gt; (</a:t>
            </a:r>
            <a:r>
              <a:rPr lang="en-US" b="1" baseline="0" dirty="0" err="1"/>
              <a:t>logischer</a:t>
            </a:r>
            <a:r>
              <a:rPr lang="en-US" b="1" baseline="0" dirty="0"/>
              <a:t> shift operator)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1" baseline="0" dirty="0"/>
              <a:t>operator&gt;&gt; (</a:t>
            </a:r>
            <a:r>
              <a:rPr lang="en-US" b="1" baseline="0" dirty="0" err="1"/>
              <a:t>arithmetischer</a:t>
            </a:r>
            <a:r>
              <a:rPr lang="en-US" b="1" baseline="0" dirty="0"/>
              <a:t> shift operator)</a:t>
            </a:r>
            <a:endParaRPr lang="en-US" b="1" dirty="0"/>
          </a:p>
          <a:p>
            <a:endParaRPr lang="en-US" dirty="0"/>
          </a:p>
          <a:p>
            <a:r>
              <a:rPr lang="en-US" dirty="0" err="1"/>
              <a:t>Codebeispiel</a:t>
            </a:r>
            <a:r>
              <a:rPr lang="en-US" dirty="0"/>
              <a:t>:</a:t>
            </a:r>
          </a:p>
          <a:p>
            <a:r>
              <a:rPr lang="en-US" dirty="0"/>
              <a:t>#include 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  <a:p>
            <a:r>
              <a:rPr lang="en-US" dirty="0"/>
              <a:t>#include &lt;</a:t>
            </a:r>
            <a:r>
              <a:rPr lang="en-US" dirty="0" err="1"/>
              <a:t>stdlib.h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const char* </a:t>
            </a:r>
            <a:r>
              <a:rPr lang="en-US" dirty="0" err="1"/>
              <a:t>fmt</a:t>
            </a:r>
            <a:r>
              <a:rPr lang="en-US" dirty="0"/>
              <a:t>(char a)</a:t>
            </a:r>
          </a:p>
          <a:p>
            <a:r>
              <a:rPr lang="en-US" dirty="0"/>
              <a:t>{  </a:t>
            </a:r>
          </a:p>
          <a:p>
            <a:r>
              <a:rPr lang="en-US" dirty="0"/>
              <a:t>    int </a:t>
            </a:r>
            <a:r>
              <a:rPr lang="en-US" dirty="0" err="1"/>
              <a:t>bitsPerByte</a:t>
            </a:r>
            <a:r>
              <a:rPr lang="en-US" dirty="0"/>
              <a:t> = </a:t>
            </a:r>
            <a:r>
              <a:rPr lang="en-US" dirty="0" err="1"/>
              <a:t>sizeof</a:t>
            </a:r>
            <a:r>
              <a:rPr lang="en-US" dirty="0"/>
              <a:t>(char) * 8;</a:t>
            </a:r>
          </a:p>
          <a:p>
            <a:r>
              <a:rPr lang="en-US" dirty="0"/>
              <a:t>    char *</a:t>
            </a:r>
            <a:r>
              <a:rPr lang="en-US" dirty="0" err="1"/>
              <a:t>toString</a:t>
            </a:r>
            <a:r>
              <a:rPr lang="en-US" dirty="0"/>
              <a:t> = (char*) malloc((2 + </a:t>
            </a:r>
            <a:r>
              <a:rPr lang="en-US" dirty="0" err="1"/>
              <a:t>bitsPerByte</a:t>
            </a:r>
            <a:r>
              <a:rPr lang="en-US" dirty="0"/>
              <a:t>) * </a:t>
            </a:r>
            <a:r>
              <a:rPr lang="en-US" dirty="0" err="1"/>
              <a:t>sizeof</a:t>
            </a:r>
            <a:r>
              <a:rPr lang="en-US" dirty="0"/>
              <a:t>(char));</a:t>
            </a:r>
          </a:p>
          <a:p>
            <a:r>
              <a:rPr lang="en-US" dirty="0"/>
              <a:t>    </a:t>
            </a:r>
            <a:r>
              <a:rPr lang="en-US" dirty="0" err="1"/>
              <a:t>toString</a:t>
            </a:r>
            <a:r>
              <a:rPr lang="en-US" dirty="0"/>
              <a:t>[0] = '0';</a:t>
            </a:r>
          </a:p>
          <a:p>
            <a:r>
              <a:rPr lang="en-US" dirty="0"/>
              <a:t>    </a:t>
            </a:r>
            <a:r>
              <a:rPr lang="en-US" dirty="0" err="1"/>
              <a:t>toString</a:t>
            </a:r>
            <a:r>
              <a:rPr lang="en-US" dirty="0"/>
              <a:t>[1] = 'b';</a:t>
            </a:r>
          </a:p>
          <a:p>
            <a:r>
              <a:rPr lang="en-US" dirty="0"/>
              <a:t>    for (int </a:t>
            </a:r>
            <a:r>
              <a:rPr lang="en-US" dirty="0" err="1"/>
              <a:t>i</a:t>
            </a:r>
            <a:r>
              <a:rPr lang="en-US" dirty="0"/>
              <a:t> = </a:t>
            </a:r>
            <a:r>
              <a:rPr lang="en-US" dirty="0" err="1"/>
              <a:t>bitsPerByte</a:t>
            </a:r>
            <a:r>
              <a:rPr lang="en-US" dirty="0"/>
              <a:t> - 1; </a:t>
            </a:r>
            <a:r>
              <a:rPr lang="en-US" dirty="0" err="1"/>
              <a:t>i</a:t>
            </a:r>
            <a:r>
              <a:rPr lang="en-US" dirty="0"/>
              <a:t> &gt;= 0; --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r>
              <a:rPr lang="en-US" dirty="0"/>
              <a:t>    {</a:t>
            </a:r>
          </a:p>
          <a:p>
            <a:r>
              <a:rPr lang="en-US" dirty="0"/>
              <a:t>        char c;</a:t>
            </a:r>
          </a:p>
          <a:p>
            <a:r>
              <a:rPr lang="en-US" dirty="0"/>
              <a:t>        if (a &amp; (1 &lt;&lt; </a:t>
            </a:r>
            <a:r>
              <a:rPr lang="en-US" dirty="0" err="1"/>
              <a:t>i</a:t>
            </a:r>
            <a:r>
              <a:rPr lang="en-US" dirty="0"/>
              <a:t>))</a:t>
            </a:r>
          </a:p>
          <a:p>
            <a:r>
              <a:rPr lang="en-US" dirty="0"/>
              <a:t>        {</a:t>
            </a:r>
          </a:p>
          <a:p>
            <a:r>
              <a:rPr lang="en-US" dirty="0"/>
              <a:t>            c = '1';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    else {</a:t>
            </a:r>
          </a:p>
          <a:p>
            <a:r>
              <a:rPr lang="en-US" dirty="0"/>
              <a:t>            c = '0';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    </a:t>
            </a:r>
            <a:r>
              <a:rPr lang="en-US" dirty="0" err="1"/>
              <a:t>printf</a:t>
            </a:r>
            <a:r>
              <a:rPr lang="en-US" dirty="0"/>
              <a:t>("%d", </a:t>
            </a:r>
            <a:r>
              <a:rPr lang="en-US" dirty="0" err="1"/>
              <a:t>bitsPerByte</a:t>
            </a:r>
            <a:r>
              <a:rPr lang="en-US" dirty="0"/>
              <a:t> - 1 - </a:t>
            </a:r>
            <a:r>
              <a:rPr lang="en-US" dirty="0" err="1"/>
              <a:t>i</a:t>
            </a:r>
            <a:r>
              <a:rPr lang="en-US" dirty="0"/>
              <a:t> + 2);</a:t>
            </a:r>
          </a:p>
          <a:p>
            <a:r>
              <a:rPr lang="en-US" dirty="0"/>
              <a:t>        </a:t>
            </a:r>
            <a:r>
              <a:rPr lang="en-US" dirty="0" err="1"/>
              <a:t>toString</a:t>
            </a:r>
            <a:r>
              <a:rPr lang="en-US" dirty="0"/>
              <a:t>[</a:t>
            </a:r>
            <a:r>
              <a:rPr lang="en-US" dirty="0" err="1"/>
              <a:t>bitsPerByte</a:t>
            </a:r>
            <a:r>
              <a:rPr lang="en-US" dirty="0"/>
              <a:t> - 1 - </a:t>
            </a:r>
            <a:r>
              <a:rPr lang="en-US" dirty="0" err="1"/>
              <a:t>i</a:t>
            </a:r>
            <a:r>
              <a:rPr lang="en-US" dirty="0"/>
              <a:t> + 2] = c;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return </a:t>
            </a:r>
            <a:r>
              <a:rPr lang="en-US" dirty="0" err="1"/>
              <a:t>toString</a:t>
            </a:r>
            <a:r>
              <a:rPr lang="en-US" dirty="0"/>
              <a:t>;   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int main()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char a = 255;</a:t>
            </a:r>
          </a:p>
          <a:p>
            <a:r>
              <a:rPr lang="en-US" dirty="0"/>
              <a:t>  char b = 2;</a:t>
            </a:r>
          </a:p>
          <a:p>
            <a:r>
              <a:rPr lang="en-US" dirty="0"/>
              <a:t>  </a:t>
            </a:r>
            <a:r>
              <a:rPr lang="en-US" dirty="0" err="1"/>
              <a:t>printf</a:t>
            </a:r>
            <a:r>
              <a:rPr lang="en-US" dirty="0"/>
              <a:t>("a: %s, b: %s, a &amp; b: %s\n", </a:t>
            </a:r>
            <a:r>
              <a:rPr lang="en-US" dirty="0" err="1"/>
              <a:t>fmt</a:t>
            </a:r>
            <a:r>
              <a:rPr lang="en-US" dirty="0"/>
              <a:t>(a), </a:t>
            </a:r>
            <a:r>
              <a:rPr lang="en-US" dirty="0" err="1"/>
              <a:t>fmt</a:t>
            </a:r>
            <a:r>
              <a:rPr lang="en-US" dirty="0"/>
              <a:t>(b) , </a:t>
            </a:r>
            <a:r>
              <a:rPr lang="en-US" dirty="0" err="1"/>
              <a:t>fmt</a:t>
            </a:r>
            <a:r>
              <a:rPr lang="en-US" dirty="0"/>
              <a:t>(a &amp; b));</a:t>
            </a:r>
          </a:p>
          <a:p>
            <a:r>
              <a:rPr lang="en-US" dirty="0"/>
              <a:t>  </a:t>
            </a:r>
            <a:r>
              <a:rPr lang="en-US" dirty="0" err="1"/>
              <a:t>printf</a:t>
            </a:r>
            <a:r>
              <a:rPr lang="en-US" dirty="0"/>
              <a:t>("a: %s, b: %s, a &amp; b: %s\n", </a:t>
            </a:r>
            <a:r>
              <a:rPr lang="en-US" dirty="0" err="1"/>
              <a:t>fmt</a:t>
            </a:r>
            <a:r>
              <a:rPr lang="en-US" dirty="0"/>
              <a:t>(a), </a:t>
            </a:r>
            <a:r>
              <a:rPr lang="en-US" dirty="0" err="1"/>
              <a:t>fmt</a:t>
            </a:r>
            <a:r>
              <a:rPr lang="en-US" dirty="0"/>
              <a:t>(b) , </a:t>
            </a:r>
            <a:r>
              <a:rPr lang="en-US" dirty="0" err="1"/>
              <a:t>fmt</a:t>
            </a:r>
            <a:r>
              <a:rPr lang="en-US" dirty="0"/>
              <a:t>(a | b));</a:t>
            </a:r>
          </a:p>
          <a:p>
            <a:r>
              <a:rPr lang="en-US" dirty="0"/>
              <a:t>  </a:t>
            </a:r>
            <a:r>
              <a:rPr lang="en-US" dirty="0" err="1"/>
              <a:t>printf</a:t>
            </a:r>
            <a:r>
              <a:rPr lang="en-US" dirty="0"/>
              <a:t>("a: %s, b: %s, a &amp; b: %s\n", </a:t>
            </a:r>
            <a:r>
              <a:rPr lang="en-US" dirty="0" err="1"/>
              <a:t>fmt</a:t>
            </a:r>
            <a:r>
              <a:rPr lang="en-US" dirty="0"/>
              <a:t>(a), </a:t>
            </a:r>
            <a:r>
              <a:rPr lang="en-US" dirty="0" err="1"/>
              <a:t>fmt</a:t>
            </a:r>
            <a:r>
              <a:rPr lang="en-US" dirty="0"/>
              <a:t>(b) , </a:t>
            </a:r>
            <a:r>
              <a:rPr lang="en-US" dirty="0" err="1"/>
              <a:t>fmt</a:t>
            </a:r>
            <a:r>
              <a:rPr lang="en-US" dirty="0"/>
              <a:t>(a ^ b));</a:t>
            </a:r>
          </a:p>
          <a:p>
            <a:r>
              <a:rPr lang="en-US" dirty="0"/>
              <a:t>  </a:t>
            </a:r>
            <a:r>
              <a:rPr lang="en-US" dirty="0" err="1"/>
              <a:t>printf</a:t>
            </a:r>
            <a:r>
              <a:rPr lang="en-US" dirty="0"/>
              <a:t>("a: %s, a &lt;&lt; b: %s\n", </a:t>
            </a:r>
            <a:r>
              <a:rPr lang="en-US" dirty="0" err="1"/>
              <a:t>fmt</a:t>
            </a:r>
            <a:r>
              <a:rPr lang="en-US" dirty="0"/>
              <a:t>(a), </a:t>
            </a:r>
            <a:r>
              <a:rPr lang="en-US" dirty="0" err="1"/>
              <a:t>fmt</a:t>
            </a:r>
            <a:r>
              <a:rPr lang="en-US" dirty="0"/>
              <a:t>(a &lt;&lt; b));</a:t>
            </a:r>
          </a:p>
          <a:p>
            <a:r>
              <a:rPr lang="en-US" dirty="0"/>
              <a:t>  </a:t>
            </a:r>
            <a:r>
              <a:rPr lang="en-US" dirty="0" err="1"/>
              <a:t>printf</a:t>
            </a:r>
            <a:r>
              <a:rPr lang="en-US" dirty="0"/>
              <a:t>("a: %s, a &gt;&gt; b: %s\n", </a:t>
            </a:r>
            <a:r>
              <a:rPr lang="en-US" dirty="0" err="1"/>
              <a:t>fmt</a:t>
            </a:r>
            <a:r>
              <a:rPr lang="en-US" dirty="0"/>
              <a:t>(a), </a:t>
            </a:r>
            <a:r>
              <a:rPr lang="en-US" dirty="0" err="1"/>
              <a:t>fmt</a:t>
            </a:r>
            <a:r>
              <a:rPr lang="en-US" dirty="0"/>
              <a:t>(a &gt;&gt; b));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</a:t>
            </a:r>
            <a:r>
              <a:rPr lang="en-US" dirty="0" err="1"/>
              <a:t>printf</a:t>
            </a:r>
            <a:r>
              <a:rPr lang="en-US" dirty="0"/>
              <a:t>("a: %s, ~a: %s\n", </a:t>
            </a:r>
            <a:r>
              <a:rPr lang="en-US" dirty="0" err="1"/>
              <a:t>fmt</a:t>
            </a:r>
            <a:r>
              <a:rPr lang="en-US" dirty="0"/>
              <a:t>(a), </a:t>
            </a:r>
            <a:r>
              <a:rPr lang="en-US" dirty="0" err="1"/>
              <a:t>fmt</a:t>
            </a:r>
            <a:r>
              <a:rPr lang="en-US" dirty="0"/>
              <a:t>(~a));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85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7BB2C5E9-B6DB-4150-A341-FD4DFCE5FA15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/>
              <a:t>CPU: https://www.iconfinder.com/icons/2317792/applet_chip_cpu_electronics_microchip_pc_proceesor_icon 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6472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Quelltext dazu:</a:t>
            </a:r>
          </a:p>
          <a:p>
            <a:r>
              <a:rPr lang="de-DE" dirty="0"/>
              <a:t>in</a:t>
            </a:r>
            <a:r>
              <a:rPr lang="de-DE" baseline="0" dirty="0"/>
              <a:t> der PDL unter </a:t>
            </a:r>
            <a:r>
              <a:rPr lang="de-DE" baseline="0" dirty="0" err="1"/>
              <a:t>devices</a:t>
            </a:r>
            <a:r>
              <a:rPr lang="en-US" baseline="0" dirty="0"/>
              <a:t>/fm4/s6e2ccxl/common/</a:t>
            </a:r>
            <a:r>
              <a:rPr lang="de-DE" dirty="0"/>
              <a:t>s6e2ccxl.h</a:t>
            </a:r>
          </a:p>
          <a:p>
            <a:endParaRPr lang="de-DE" dirty="0"/>
          </a:p>
          <a:p>
            <a:r>
              <a:rPr lang="de-DE" dirty="0"/>
              <a:t>Ports</a:t>
            </a:r>
            <a:r>
              <a:rPr lang="de-DE" baseline="0" dirty="0"/>
              <a:t> und Pin in </a:t>
            </a:r>
            <a:r>
              <a:rPr lang="de-DE" baseline="0" dirty="0" err="1"/>
              <a:t>FM_GPIO_TypeDef</a:t>
            </a:r>
            <a:r>
              <a:rPr lang="de-DE" baseline="0" dirty="0"/>
              <a:t> </a:t>
            </a:r>
            <a:endParaRPr lang="de-DE" dirty="0"/>
          </a:p>
          <a:p>
            <a:endParaRPr lang="en-US" dirty="0"/>
          </a:p>
          <a:p>
            <a:r>
              <a:rPr lang="en-US" dirty="0" err="1"/>
              <a:t>Gesamter</a:t>
            </a:r>
            <a:r>
              <a:rPr lang="en-US" baseline="0" dirty="0"/>
              <a:t> Code:</a:t>
            </a:r>
          </a:p>
          <a:p>
            <a:r>
              <a:rPr lang="en-US" dirty="0"/>
              <a:t>#include "</a:t>
            </a:r>
            <a:r>
              <a:rPr lang="en-US" dirty="0" err="1"/>
              <a:t>init.h</a:t>
            </a:r>
            <a:r>
              <a:rPr lang="en-US" dirty="0"/>
              <a:t>"</a:t>
            </a:r>
          </a:p>
          <a:p>
            <a:r>
              <a:rPr lang="en-US" dirty="0"/>
              <a:t>#include "</a:t>
            </a:r>
            <a:r>
              <a:rPr lang="en-US" dirty="0" err="1"/>
              <a:t>pins.h</a:t>
            </a:r>
            <a:r>
              <a:rPr lang="en-US" dirty="0"/>
              <a:t>"</a:t>
            </a:r>
          </a:p>
          <a:p>
            <a:endParaRPr lang="en-US" dirty="0"/>
          </a:p>
          <a:p>
            <a:r>
              <a:rPr lang="en-US" dirty="0"/>
              <a:t>int main(){</a:t>
            </a:r>
          </a:p>
          <a:p>
            <a:r>
              <a:rPr lang="en-US" dirty="0"/>
              <a:t>  </a:t>
            </a:r>
            <a:r>
              <a:rPr lang="en-US" dirty="0" err="1"/>
              <a:t>initBoard</a:t>
            </a:r>
            <a:r>
              <a:rPr lang="en-US" dirty="0"/>
              <a:t>();</a:t>
            </a:r>
          </a:p>
          <a:p>
            <a:endParaRPr lang="en-US" dirty="0"/>
          </a:p>
          <a:p>
            <a:r>
              <a:rPr lang="en-US" dirty="0"/>
              <a:t>  FM4_GPIO-&gt;DDR2_f.P0 = 0;//Set to input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LED_RED_DDR |= (1 &lt;&lt; LED_RED_PIN); // Configure red LED pin as output.</a:t>
            </a:r>
          </a:p>
          <a:p>
            <a:r>
              <a:rPr lang="en-US" dirty="0"/>
              <a:t>  LED_RED_DOR |= (1 &lt;&lt; LED_RED_PIN); // Turn LED off.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while(FM4_GPIO-&gt;PDIR2_f.P0 == 1) {</a:t>
            </a:r>
          </a:p>
          <a:p>
            <a:r>
              <a:rPr lang="en-US" dirty="0"/>
              <a:t>    // Polling loop...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// Switch red LED on</a:t>
            </a:r>
          </a:p>
          <a:p>
            <a:r>
              <a:rPr lang="en-US" dirty="0"/>
              <a:t>  LED_RED_DOR &amp;= ~(1 &lt;&lt; LED_RED_PIN);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while(1);  </a:t>
            </a:r>
          </a:p>
          <a:p>
            <a:endParaRPr lang="en-US" dirty="0"/>
          </a:p>
          <a:p>
            <a:r>
              <a:rPr lang="en-US" dirty="0"/>
              <a:t>  return 0;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8853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202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63079387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203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6558494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206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3537782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Ablauf:</a:t>
            </a:r>
          </a:p>
          <a:p>
            <a:pPr marL="219867" indent="-219867">
              <a:buAutoNum type="arabicPeriod"/>
            </a:pPr>
            <a:r>
              <a:rPr lang="en-US" baseline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3462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38794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Alternativ</a:t>
            </a:r>
            <a:r>
              <a:rPr lang="en-US"/>
              <a:t>: </a:t>
            </a:r>
            <a:r>
              <a:rPr lang="en-US" err="1"/>
              <a:t>objs</a:t>
            </a:r>
            <a:r>
              <a:rPr lang="en-US"/>
              <a:t> = $(</a:t>
            </a:r>
            <a:r>
              <a:rPr lang="en-US" err="1"/>
              <a:t>patsubst</a:t>
            </a:r>
            <a:r>
              <a:rPr lang="en-US"/>
              <a:t> %.</a:t>
            </a:r>
            <a:r>
              <a:rPr lang="en-US" err="1"/>
              <a:t>cpp</a:t>
            </a:r>
            <a:r>
              <a:rPr lang="en-US"/>
              <a:t>, %.o, $(</a:t>
            </a:r>
            <a:r>
              <a:rPr lang="en-US" err="1"/>
              <a:t>srcs</a:t>
            </a:r>
            <a:r>
              <a:rPr lang="en-US"/>
              <a:t>))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72E324A3-01C2-45DD-9993-943ECECA3B40}" type="slidenum">
              <a:rPr lang="en-US" smtClean="0"/>
              <a:pPr>
                <a:defRPr/>
              </a:pPr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4305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72E324A3-01C2-45DD-9993-943ECECA3B40}" type="slidenum">
              <a:rPr lang="en-US" smtClean="0"/>
              <a:pPr>
                <a:defRPr/>
              </a:pPr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7461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234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9073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dirty="0"/>
              <a:t>S. Ehmes, R. Kluge</a:t>
            </a:r>
            <a:r>
              <a:rPr lang="en-US" sz="800" baseline="0" dirty="0"/>
              <a:t> </a:t>
            </a:r>
            <a:r>
              <a:rPr lang="en-US" sz="800" dirty="0"/>
              <a:t>| Real-Time Systems Lab | TU Darmstadt | 2014 - 2020 | Creative Commons Attribution-</a:t>
            </a:r>
            <a:r>
              <a:rPr lang="en-US" sz="800" dirty="0" err="1"/>
              <a:t>NonCommercial</a:t>
            </a:r>
            <a:r>
              <a:rPr lang="en-US" sz="800" dirty="0"/>
              <a:t> 4.0 International</a:t>
            </a:r>
            <a:endParaRPr lang="en-US" sz="1200" dirty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dirty="0"/>
              <a:t>Sebastian Ehmes</a:t>
            </a:r>
            <a:br>
              <a:rPr lang="nl-NL" sz="1200" dirty="0"/>
            </a:br>
            <a:endParaRPr lang="nl-NL" sz="1000" dirty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dirty="0"/>
              <a:t>sebastian.ehmes@es.tu-darmstadt.de</a:t>
            </a:r>
            <a:r>
              <a:rPr lang="nl-NL" sz="1000" dirty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/>
              <a:t>Prof. Dr. rer. nat. Andy Schürr</a:t>
            </a:r>
            <a:br>
              <a:rPr lang="en-US" sz="1000"/>
            </a:br>
            <a:r>
              <a:rPr lang="en-US" sz="100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>
                <a:solidFill>
                  <a:srgbClr val="B5B5B5"/>
                </a:solidFill>
              </a:rPr>
              <a:t>ES – Real-Time Systems Lab</a:t>
            </a:r>
            <a:endParaRPr lang="de-DE" altLang="de-DE" sz="100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49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/>
              <a:t>Intermezzo</a:t>
            </a:r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Mastertextformat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>
                <a:solidFill>
                  <a:srgbClr val="B5B5B5"/>
                </a:solidFill>
              </a:rPr>
              <a:t>ES – Real-Time Systems Lab</a:t>
            </a:r>
            <a:endParaRPr lang="de-DE" altLang="de-DE" sz="100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08" r:id="rId16" imgW="1038370" imgH="980952" progId="">
                  <p:embed/>
                </p:oleObj>
              </mc:Choice>
              <mc:Fallback>
                <p:oleObj r:id="rId16" imgW="1038370" imgH="98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dirty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18.06.2020</a:t>
            </a:fld>
            <a:r>
              <a:rPr lang="en-GB" altLang="de-DE" sz="1000" dirty="0">
                <a:solidFill>
                  <a:srgbClr val="000000"/>
                </a:solidFill>
              </a:rPr>
              <a:t>  |  </a:t>
            </a:r>
            <a:r>
              <a:rPr lang="en-US" altLang="de-DE" sz="1000" dirty="0" err="1">
                <a:solidFill>
                  <a:srgbClr val="000000"/>
                </a:solidFill>
              </a:rPr>
              <a:t>Programmierpraktikum</a:t>
            </a:r>
            <a:r>
              <a:rPr lang="en-US" altLang="de-DE" sz="1000" dirty="0">
                <a:solidFill>
                  <a:srgbClr val="000000"/>
                </a:solidFill>
              </a:rPr>
              <a:t> C und C++ | S. Ehmes, R. Kluge</a:t>
            </a:r>
            <a:endParaRPr lang="en-GB" altLang="de-DE" sz="1000" dirty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dirty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7" r:id="rId11"/>
    <p:sldLayoutId id="2147484089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" TargetMode="Externa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643yg" TargetMode="Externa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++11#Explicitly_defaulted_and_deleted_special_member_functions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exceptions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can.tu-darmstadt.de/scripts/mgrqispi.dll?APPNAME=CampusNet&amp;PRGNAME=ACTION&amp;ARGUMENTS=-AVWNVeq91PRt5ake73qNI57jYpWzvN6HPqMRGRM1qig5nOTWur06Bp7X7yOTKc1xbmY5VloTbHxbChUyJvn2ec9-YreKFNXKJxOr9jZknaCfZwTQ9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isabella.nunesgrieser@stud.tu-darmstadt.de" TargetMode="External"/><Relationship Id="rId2" Type="http://schemas.openxmlformats.org/officeDocument/2006/relationships/hyperlink" Target="mailto:sebastian.ehmes@es.tu-darmstadt.de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mailto:david.eckhardt@stud.tu-darmstadt.de" TargetMode="Externa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notesSlide" Target="../notesSlides/notesSlide64.xml"/><Relationship Id="rId7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hyperlink" Target="https://en.wikipedia.org/wiki/Virtual_method_table" TargetMode="External"/><Relationship Id="rId5" Type="http://schemas.openxmlformats.org/officeDocument/2006/relationships/image" Target="../media/image37.emf"/><Relationship Id="rId4" Type="http://schemas.openxmlformats.org/officeDocument/2006/relationships/package" Target="../embeddings/Microsoft_Excel_Worksheet.xlsx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doc/tutorial/typecasting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Generic_programming" TargetMode="Externa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0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1.jpeg"/><Relationship Id="rId4" Type="http://schemas.openxmlformats.org/officeDocument/2006/relationships/image" Target="../media/image43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cpp.sh/" TargetMode="External"/><Relationship Id="rId2" Type="http://schemas.openxmlformats.org/officeDocument/2006/relationships/hyperlink" Target="https://www.onlinegdb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s://www.tutorialspoint.com/compile_cpp11_online.php" TargetMode="Externa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9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programming.com/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www.learncpp.com/" TargetMode="External"/><Relationship Id="rId2" Type="http://schemas.openxmlformats.org/officeDocument/2006/relationships/hyperlink" Target="https://www.micc.unifi.it/bertini/download/programmazione/TICPP-2nd-ed-Vol-two-printed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adedu.com/cpp/zum_mitnehmen/cpp_einf.pdf" TargetMode="External"/><Relationship Id="rId5" Type="http://schemas.openxmlformats.org/officeDocument/2006/relationships/hyperlink" Target="http://www.ldv.ei.tum.de/lehre/grundkurs-c/" TargetMode="External"/><Relationship Id="rId4" Type="http://schemas.openxmlformats.org/officeDocument/2006/relationships/hyperlink" Target="http://www.electroons.com/8051/ebooks/expert%20C%20programming.pdf" TargetMode="External"/><Relationship Id="rId9" Type="http://schemas.openxmlformats.org/officeDocument/2006/relationships/hyperlink" Target="https://google.github.io/styleguide/cppguide.html" TargetMode="Externa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9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.rheinwerk-verlag.de/c_von_a_bis_z/006_c_operatoren_005.htm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75wgv" TargetMode="Externa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https://barrgroup.com/Embedded-Systems/How-To/C-Volatile-Keyword" TargetMode="Externa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2050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ypress.com/documentation/development-kitsboards/sk-fm4-176l-s6e2cc-fm4-family-quick-start-guide" TargetMode="Externa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hyperlink" Target="http://thbecker.net/articles/rvalue_references/section_01.html" TargetMode="External"/><Relationship Id="rId2" Type="http://schemas.openxmlformats.org/officeDocument/2006/relationships/hyperlink" Target="https://www.tucan.tu-darmstadt.de/scripts/mgrqispi.dll?APPNAME=CampusNet&amp;PRGNAME=COURSEDETAILS&amp;ARGUMENTS=-N000000000000002,-N000579,-N0,-N362004047558305,-N362004047503306,-N0,-N0,-N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urses.cms.caltech.edu/cs11/material/cpp/donnie/cpp-ops.html" TargetMode="Externa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://creativecommons.org/licenses/by-nc-nd/4.0/" TargetMode="Externa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pp.sh/" TargetMode="External"/><Relationship Id="rId4" Type="http://schemas.openxmlformats.org/officeDocument/2006/relationships/hyperlink" Target="https://tohtml.com/c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difference-between-definition-and-declaration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cppreference.com/w/cpp/language/declarations" TargetMode="External"/><Relationship Id="rId4" Type="http://schemas.openxmlformats.org/officeDocument/2006/relationships/hyperlink" Target="https://en.cppreference.com/w/cpp/language/definition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entor.com/colinwalls/blog/2014/06/02/struct-vs-class-in-c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union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www.tiobe.com/tiobe_index?page=index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language/enum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keyword/static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integer_litera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w/cpp/language/user_literal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1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2.png"/><Relationship Id="rId4" Type="http://schemas.openxmlformats.org/officeDocument/2006/relationships/hyperlink" Target="http://www.boost.org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segment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Null_pointer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moodle.tu-darmstadt.de/course/view.php?id=18628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/>
              <a:t>Programmierpraktikum </a:t>
            </a:r>
            <a:r>
              <a:rPr lang="de-DE" altLang="de-DE" noProof="0" dirty="0"/>
              <a:t>C und C++</a:t>
            </a:r>
            <a:endParaRPr lang="de-DE" noProof="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564905"/>
            <a:ext cx="3334590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Hinweise zur Übung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1814" y="1628800"/>
            <a:ext cx="8640763" cy="4176464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/>
              <a:t>Aufgabenblatt – Je Thema ein Dokument mit allen Aufgaben</a:t>
            </a:r>
          </a:p>
          <a:p>
            <a:pPr lvl="1"/>
            <a:r>
              <a:rPr lang="de-DE" dirty="0"/>
              <a:t>Thema des Aufgabenblatts markiert durch:</a:t>
            </a:r>
            <a:endParaRPr lang="de-DE" noProof="0" dirty="0"/>
          </a:p>
          <a:p>
            <a:pPr lvl="2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[G] </a:t>
            </a:r>
            <a:r>
              <a:rPr lang="de-DE" noProof="0" dirty="0"/>
              <a:t>C++-Grundlagen</a:t>
            </a:r>
          </a:p>
          <a:p>
            <a:pPr lvl="2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[S] </a:t>
            </a:r>
            <a:r>
              <a:rPr lang="de-DE" noProof="0" dirty="0"/>
              <a:t>Speichermanagement in C++</a:t>
            </a:r>
          </a:p>
          <a:p>
            <a:pPr lvl="2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[O] </a:t>
            </a:r>
            <a:r>
              <a:rPr lang="de-DE" noProof="0" dirty="0"/>
              <a:t>Objektorientierung </a:t>
            </a:r>
          </a:p>
          <a:p>
            <a:pPr lvl="2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[F] </a:t>
            </a:r>
            <a:r>
              <a:rPr lang="de-DE" noProof="0" dirty="0"/>
              <a:t>Fortgeschrittene Themen</a:t>
            </a:r>
          </a:p>
          <a:p>
            <a:pPr lvl="2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[C] </a:t>
            </a:r>
            <a:r>
              <a:rPr lang="de-DE" noProof="0" dirty="0"/>
              <a:t>(Embedded) C-Programmierung</a:t>
            </a:r>
          </a:p>
          <a:p>
            <a:pPr lvl="2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[Z] </a:t>
            </a:r>
            <a:r>
              <a:rPr lang="de-DE" noProof="0" dirty="0"/>
              <a:t>Zusatzaufgaben: Aufzugsimulator aus der Vorlesung selber implementieren und weitere optionale Aufgabe. Eine gute Vorbereitung für die Klausur!</a:t>
            </a:r>
          </a:p>
          <a:p>
            <a:pPr lvl="2"/>
            <a:endParaRPr lang="de-DE" dirty="0"/>
          </a:p>
          <a:p>
            <a:pPr marL="0" indent="0">
              <a:buNone/>
            </a:pPr>
            <a:r>
              <a:rPr lang="de-DE" b="1" noProof="0" dirty="0"/>
              <a:t>Musterlösungen</a:t>
            </a:r>
          </a:p>
          <a:p>
            <a:pPr lvl="1"/>
            <a:r>
              <a:rPr lang="de-DE" dirty="0"/>
              <a:t>Kommentierter C\C++ Quell-Code</a:t>
            </a:r>
          </a:p>
          <a:p>
            <a:pPr lvl="1"/>
            <a:r>
              <a:rPr lang="de-DE" noProof="0" dirty="0"/>
              <a:t>Verfügbar im offiziellen GitHub-</a:t>
            </a:r>
            <a:r>
              <a:rPr lang="de-DE" noProof="0" dirty="0" err="1"/>
              <a:t>Reposit</a:t>
            </a:r>
            <a:r>
              <a:rPr lang="de-DE" dirty="0" err="1"/>
              <a:t>ory</a:t>
            </a:r>
            <a:r>
              <a:rPr lang="de-DE" dirty="0"/>
              <a:t>: </a:t>
            </a:r>
            <a:r>
              <a:rPr lang="de-DE" dirty="0">
                <a:hlinkClick r:id="rId2"/>
              </a:rPr>
              <a:t>https://github.com/Echtzeitsysteme/tud-cppp/</a:t>
            </a:r>
            <a:endParaRPr lang="de-DE" dirty="0"/>
          </a:p>
          <a:p>
            <a:pPr marL="530225" lvl="3" indent="0">
              <a:buNone/>
            </a:pPr>
            <a:endParaRPr lang="de-DE" dirty="0"/>
          </a:p>
          <a:p>
            <a:pPr lvl="1"/>
            <a:endParaRPr lang="de-DE" noProof="0" dirty="0"/>
          </a:p>
          <a:p>
            <a:endParaRPr lang="de-DE" noProof="0" dirty="0"/>
          </a:p>
          <a:p>
            <a:pPr marL="180975" lvl="1" indent="0">
              <a:buNone/>
            </a:pPr>
            <a:endParaRPr lang="de-DE" noProof="0" dirty="0"/>
          </a:p>
          <a:p>
            <a:pPr lvl="1"/>
            <a:endParaRPr lang="de-DE" dirty="0"/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0725600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Parameter werden in C++ </a:t>
            </a:r>
            <a:r>
              <a:rPr lang="de-DE" altLang="de-DE" sz="2200"/>
              <a:t>immer</a:t>
            </a:r>
            <a:r>
              <a:rPr lang="de-DE" altLang="de-DE" sz="2200" b="0"/>
              <a:t> per Wert übergeben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Value</a:t>
            </a:r>
            <a:r>
              <a:rPr lang="de-DE" altLang="de-DE" sz="2200" b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iUseACopy(floor);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Copy-Konstruktor</a:t>
            </a:r>
            <a:r>
              <a:rPr lang="de-DE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wird automatisch zerstört wenn </a:t>
            </a:r>
            <a:r>
              <a:rPr lang="de-DE" i="1" err="1">
                <a:solidFill>
                  <a:schemeClr val="bg1"/>
                </a:solidFill>
              </a:rPr>
              <a:t>iUseACopy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zu </a:t>
            </a:r>
            <a:r>
              <a:rPr lang="de-DE" i="1" err="1">
                <a:solidFill>
                  <a:schemeClr val="bg1"/>
                </a:solidFill>
              </a:rPr>
              <a:t>main</a:t>
            </a:r>
            <a:r>
              <a:rPr lang="de-DE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(1)  Übergabe "per Referenz"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Reference</a:t>
            </a:r>
            <a:r>
              <a:rPr lang="de-DE" altLang="de-DE" sz="2200" b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42353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wird </a:t>
            </a:r>
            <a:r>
              <a:rPr lang="de-DE" b="1">
                <a:solidFill>
                  <a:schemeClr val="bg1"/>
                </a:solidFill>
              </a:rPr>
              <a:t>keine Kopie</a:t>
            </a:r>
            <a:r>
              <a:rPr lang="de-DE">
                <a:solidFill>
                  <a:schemeClr val="bg1"/>
                </a:solidFill>
              </a:rPr>
              <a:t>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err="1">
                <a:solidFill>
                  <a:schemeClr val="bg1"/>
                </a:solidFill>
              </a:rPr>
              <a:t>iUseAReference</a:t>
            </a:r>
            <a:r>
              <a:rPr lang="de-DE">
                <a:solidFill>
                  <a:schemeClr val="bg1"/>
                </a:solidFill>
              </a:rPr>
              <a:t> kann 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229335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(2) Übergabe per </a:t>
            </a:r>
            <a:r>
              <a:rPr lang="de-DE" altLang="de-DE" sz="2200" i="1" err="1"/>
              <a:t>const</a:t>
            </a:r>
            <a:r>
              <a:rPr lang="de-DE" altLang="de-DE" sz="220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Dies 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dirty="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 dirty="0">
                <a:solidFill>
                  <a:srgbClr val="000000"/>
                </a:solidFill>
                <a:latin typeface="Consolas"/>
              </a:rPr>
            </a:br>
            <a:r>
              <a:rPr lang="de-DE" sz="1600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dirty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&lt;&lt; </a:t>
            </a:r>
            <a:r>
              <a:rPr lang="de-DE" sz="1600" dirty="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dirty="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 dirty="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dirty="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2A00FF"/>
                </a:solidFill>
                <a:latin typeface="Consolas"/>
              </a:rPr>
              <a:t> ["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dirty="0">
                <a:solidFill>
                  <a:srgbClr val="2A00FF"/>
                </a:solidFill>
                <a:latin typeface="Consolas"/>
              </a:rPr>
              <a:t>"]"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dirty="0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 dirty="0">
              <a:latin typeface="Consolas"/>
            </a:endParaRPr>
          </a:p>
          <a:p>
            <a:pPr algn="l">
              <a:defRPr/>
            </a:pP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dirty="0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 dirty="0">
                <a:solidFill>
                  <a:srgbClr val="005032"/>
                </a:solidFill>
                <a:latin typeface="Consolas"/>
              </a:rPr>
              <a:t>  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de-DE" altLang="de-DE" sz="1600" dirty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0);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}</a:t>
            </a:r>
            <a:endParaRPr lang="de-DE" sz="1600" dirty="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(3) Übergabe per </a:t>
            </a:r>
            <a:r>
              <a:rPr lang="de-DE" altLang="de-DE" sz="220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Äquivalent zu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2458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die Übergabe per </a:t>
            </a:r>
            <a:r>
              <a:rPr lang="de-DE" altLang="de-DE" sz="1800" b="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/>
              <a:t> ein </a:t>
            </a:r>
            <a:r>
              <a:rPr lang="de-DE" altLang="de-DE" sz="1800"/>
              <a:t>sinnvoller Default</a:t>
            </a:r>
            <a:r>
              <a:rPr lang="de-DE" altLang="de-DE" sz="1800" b="0"/>
              <a:t>?</a:t>
            </a:r>
          </a:p>
        </p:txBody>
      </p:sp>
      <p:sp>
        <p:nvSpPr>
          <p:cNvPr id="24581" name="Textfeld 4"/>
          <p:cNvSpPr txBox="1">
            <a:spLocks noChangeArrowheads="1"/>
          </p:cNvSpPr>
          <p:nvPr/>
        </p:nvSpPr>
        <p:spPr bwMode="auto">
          <a:xfrm>
            <a:off x="250825" y="3109913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ist die Übergabe per </a:t>
            </a:r>
            <a:r>
              <a:rPr lang="de-DE" altLang="de-DE" sz="1800" b="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/>
              <a:t> </a:t>
            </a:r>
            <a:r>
              <a:rPr lang="de-DE" altLang="de-DE" sz="1800"/>
              <a:t>nicht möglich</a:t>
            </a:r>
            <a:r>
              <a:rPr lang="de-DE" altLang="de-DE" sz="1800" b="0"/>
              <a:t>?</a:t>
            </a:r>
          </a:p>
        </p:txBody>
      </p:sp>
      <p:sp>
        <p:nvSpPr>
          <p:cNvPr id="24582" name="Textfeld 4"/>
          <p:cNvSpPr txBox="1">
            <a:spLocks noChangeArrowheads="1"/>
          </p:cNvSpPr>
          <p:nvPr/>
        </p:nvSpPr>
        <p:spPr bwMode="auto">
          <a:xfrm>
            <a:off x="250825" y="4189413"/>
            <a:ext cx="446563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(sogar in vielen Fällen muss) man die </a:t>
            </a:r>
            <a:r>
              <a:rPr lang="de-DE" altLang="de-DE" sz="1800"/>
              <a:t>Initialisierungsliste</a:t>
            </a:r>
            <a:r>
              <a:rPr lang="de-DE" altLang="de-DE" sz="1800" b="0"/>
              <a:t> verwenden?</a:t>
            </a:r>
          </a:p>
        </p:txBody>
      </p:sp>
    </p:spTree>
    <p:extLst>
      <p:ext uri="{BB962C8B-B14F-4D97-AF65-F5344CB8AC3E}">
        <p14:creationId xmlns:p14="http://schemas.microsoft.com/office/powerpoint/2010/main" val="244693192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4" y="2204864"/>
            <a:ext cx="8101657" cy="417544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std::cout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std::</a:t>
            </a:r>
            <a:r>
              <a:rPr lang="en-US" sz="1400" b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std::cout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"Copy constructor called"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std::</a:t>
            </a:r>
            <a:r>
              <a:rPr lang="en-US" sz="1400" b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&amp;operator=(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std::cout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"operator= called"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std::</a:t>
            </a:r>
            <a:r>
              <a:rPr lang="en-US" sz="1400" b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 return *this;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7514473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Assignment</a:t>
            </a:r>
            <a:r>
              <a:rPr lang="de-DE" altLang="de-DE" noProof="0" dirty="0"/>
              <a:t>-Operator (I)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noProof="0" dirty="0"/>
              <a:t>Neben dem </a:t>
            </a:r>
            <a:r>
              <a:rPr lang="de-DE" b="0" noProof="0" dirty="0" err="1"/>
              <a:t>Kopierkonstruktor</a:t>
            </a:r>
            <a:r>
              <a:rPr lang="de-DE" b="0" noProof="0" dirty="0"/>
              <a:t> gibt es auch noch eine andere Art, den </a:t>
            </a:r>
            <a:r>
              <a:rPr lang="de-DE" b="1" noProof="0" dirty="0"/>
              <a:t>Zustand eines Objektes zu übertragen</a:t>
            </a:r>
            <a:r>
              <a:rPr lang="de-DE" b="0" noProof="0" dirty="0"/>
              <a:t>: den </a:t>
            </a:r>
            <a:r>
              <a:rPr lang="de-DE" b="1" noProof="0" dirty="0" err="1"/>
              <a:t>Assignment</a:t>
            </a:r>
            <a:r>
              <a:rPr lang="de-DE" b="1" noProof="0" dirty="0"/>
              <a:t>-Operator</a:t>
            </a:r>
          </a:p>
          <a:p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539552" y="3855383"/>
            <a:ext cx="7472780" cy="664797"/>
            <a:chOff x="1527204" y="5469854"/>
            <a:chExt cx="7472780" cy="664797"/>
          </a:xfrm>
        </p:grpSpPr>
        <p:sp>
          <p:nvSpPr>
            <p:cNvPr id="14" name="Abgerundetes Rechteck 13"/>
            <p:cNvSpPr/>
            <p:nvPr/>
          </p:nvSpPr>
          <p:spPr>
            <a:xfrm>
              <a:off x="1763688" y="5524514"/>
              <a:ext cx="7236296" cy="58961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04813">
                <a:defRPr/>
              </a:pPr>
              <a:r>
                <a:rPr lang="de-DE" b="1" err="1">
                  <a:solidFill>
                    <a:schemeClr val="bg1"/>
                  </a:solidFill>
                </a:rPr>
                <a:t>Copy</a:t>
              </a:r>
              <a:r>
                <a:rPr lang="de-DE" b="1">
                  <a:solidFill>
                    <a:schemeClr val="bg1"/>
                  </a:solidFill>
                </a:rPr>
                <a:t>-Konstruktor 		</a:t>
              </a:r>
              <a:r>
                <a:rPr lang="de-DE">
                  <a:solidFill>
                    <a:schemeClr val="bg1"/>
                  </a:solidFill>
                </a:rPr>
                <a:t>überträgt Zustand </a:t>
              </a:r>
              <a:r>
                <a:rPr lang="de-DE" b="1">
                  <a:solidFill>
                    <a:schemeClr val="bg1"/>
                  </a:solidFill>
                </a:rPr>
                <a:t>beim Initialisieren</a:t>
              </a:r>
              <a:br>
                <a:rPr lang="de-DE">
                  <a:solidFill>
                    <a:schemeClr val="bg1"/>
                  </a:solidFill>
                </a:rPr>
              </a:br>
              <a:r>
                <a:rPr lang="de-DE" b="1">
                  <a:solidFill>
                    <a:schemeClr val="bg1"/>
                  </a:solidFill>
                </a:rPr>
                <a:t>Assignment-Operator </a:t>
              </a:r>
              <a:r>
                <a:rPr lang="de-DE">
                  <a:solidFill>
                    <a:schemeClr val="bg1"/>
                  </a:solidFill>
                </a:rPr>
                <a:t>überträgt Zustand </a:t>
              </a:r>
              <a:r>
                <a:rPr lang="de-DE" b="1">
                  <a:solidFill>
                    <a:schemeClr val="bg1"/>
                  </a:solidFill>
                </a:rPr>
                <a:t>nach dem Initialisieren</a:t>
              </a:r>
            </a:p>
          </p:txBody>
        </p:sp>
        <p:sp>
          <p:nvSpPr>
            <p:cNvPr id="16" name="Textfeld 15"/>
            <p:cNvSpPr txBox="1">
              <a:spLocks noChangeArrowheads="1"/>
            </p:cNvSpPr>
            <p:nvPr/>
          </p:nvSpPr>
          <p:spPr bwMode="auto">
            <a:xfrm>
              <a:off x="1527204" y="5469854"/>
              <a:ext cx="142875" cy="66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4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10" name="Abgerundete rechteckige Legende 9"/>
          <p:cNvSpPr/>
          <p:nvPr/>
        </p:nvSpPr>
        <p:spPr>
          <a:xfrm>
            <a:off x="706140" y="5345490"/>
            <a:ext cx="7236296" cy="624751"/>
          </a:xfrm>
          <a:prstGeom prst="wedgeRoundRectCallout">
            <a:avLst>
              <a:gd name="adj1" fmla="val -31358"/>
              <a:gd name="adj2" fmla="val -77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>
                <a:solidFill>
                  <a:schemeClr val="bg1"/>
                </a:solidFill>
              </a:rPr>
              <a:t>Rückgabe von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*this</a:t>
            </a:r>
            <a:r>
              <a:rPr lang="de-DE" b="1">
                <a:solidFill>
                  <a:schemeClr val="bg1"/>
                </a:solidFill>
              </a:rPr>
              <a:t> erlaubt Verkettung ("Operator chaining"):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EMS e1,e2,e3; e1 = e2 = e3; // same as: e1 = (e2 = e3);</a:t>
            </a:r>
            <a:endParaRPr lang="de-DE" b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670694" y="6012695"/>
            <a:ext cx="2198039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hlinkClick r:id="rId2"/>
              </a:rPr>
              <a:t>http://cpp.sh/643yg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Assignment</a:t>
            </a:r>
            <a:r>
              <a:rPr lang="de-DE" altLang="de-DE" noProof="0" dirty="0"/>
              <a:t>-Operator: Vergleich zu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/>
              <a:t>Assignment</a:t>
            </a:r>
            <a:r>
              <a:rPr lang="de-DE" noProof="0" dirty="0"/>
              <a:t>-Operator kann in Java </a:t>
            </a:r>
            <a:r>
              <a:rPr lang="de-DE" b="1" noProof="0" dirty="0"/>
              <a:t>nicht überschrieben/angepasst werden</a:t>
            </a:r>
            <a:r>
              <a:rPr lang="de-DE" noProof="0" dirty="0"/>
              <a:t>.</a:t>
            </a:r>
          </a:p>
          <a:p>
            <a:endParaRPr lang="de-DE" noProof="0" dirty="0"/>
          </a:p>
          <a:p>
            <a:r>
              <a:rPr lang="de-DE" b="1" noProof="0" dirty="0"/>
              <a:t>Java-Primitive</a:t>
            </a:r>
            <a:r>
              <a:rPr lang="de-DE" noProof="0" dirty="0"/>
              <a:t> (int, double,…): </a:t>
            </a:r>
            <a:r>
              <a:rPr lang="de-DE" b="1" noProof="0" dirty="0"/>
              <a:t>Wertzuweisung</a:t>
            </a:r>
            <a:br>
              <a:rPr lang="de-DE" b="1" noProof="0" dirty="0"/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y =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x; </a:t>
            </a:r>
            <a:r>
              <a:rPr lang="en-US" noProof="0">
                <a:latin typeface="Consolas" panose="020B0609020204030204" pitchFamily="49" charset="0"/>
                <a:cs typeface="Consolas" panose="020B0609020204030204" pitchFamily="49" charset="0"/>
              </a:rPr>
              <a:t>// -&gt; copy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++y //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Only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/>
          </a:p>
          <a:p>
            <a:r>
              <a:rPr lang="de-DE" b="1" noProof="0" dirty="0"/>
              <a:t>Java-Objekte</a:t>
            </a:r>
            <a:r>
              <a:rPr lang="de-DE" noProof="0" dirty="0"/>
              <a:t>: </a:t>
            </a:r>
            <a:r>
              <a:rPr lang="de-DE" b="1" noProof="0" dirty="0"/>
              <a:t>Referenzzuweisung/Aliasing</a:t>
            </a:r>
            <a:br>
              <a:rPr lang="de-DE" b="1" noProof="0" dirty="0"/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Floor x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Floor();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Floor y = x;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// -&gt; alias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y.setLevel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(3); // x and y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Compiler-generierte Methoden: C++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19127"/>
          </a:xfrm>
        </p:spPr>
        <p:txBody>
          <a:bodyPr/>
          <a:lstStyle/>
          <a:p>
            <a:r>
              <a:rPr lang="de-DE" noProof="0" dirty="0"/>
              <a:t>Der C++-Compiler ("</a:t>
            </a:r>
            <a:r>
              <a:rPr lang="de-DE" b="1" noProof="0" dirty="0" err="1"/>
              <a:t>automagically</a:t>
            </a:r>
            <a:r>
              <a:rPr lang="de-DE" noProof="0" dirty="0"/>
              <a:t>") generiert automatisch eine Reihe von Methoden, falls sie </a:t>
            </a:r>
            <a:r>
              <a:rPr lang="de-DE" b="1" noProof="0" dirty="0"/>
              <a:t>nicht vorhanden (=deklariert)</a:t>
            </a:r>
            <a:r>
              <a:rPr lang="de-DE" noProof="0" dirty="0"/>
              <a:t> sind, </a:t>
            </a:r>
            <a:r>
              <a:rPr lang="de-DE" noProof="0"/>
              <a:t>z.B.:</a:t>
            </a:r>
          </a:p>
          <a:p>
            <a:pPr lvl="1"/>
            <a:r>
              <a:rPr lang="de-DE" noProof="0"/>
              <a:t>Default-Konstruktor</a:t>
            </a:r>
            <a:r>
              <a:rPr lang="de-DE" noProof="0" dirty="0"/>
              <a:t>		</a:t>
            </a:r>
            <a:r>
              <a:rPr lang="de-DE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r>
              <a:rPr lang="de-DE" noProof="0"/>
              <a:t>(</a:t>
            </a:r>
            <a:r>
              <a:rPr lang="de-DE" noProof="0" dirty="0">
                <a:sym typeface="Wingdings" panose="05000000000000000000" pitchFamily="2" charset="2"/>
              </a:rPr>
              <a:t></a:t>
            </a:r>
            <a:r>
              <a:rPr lang="de-DE" noProof="0" dirty="0"/>
              <a:t>wie in </a:t>
            </a:r>
            <a:r>
              <a:rPr lang="de-DE" noProof="0"/>
              <a:t>Java!)</a:t>
            </a:r>
          </a:p>
          <a:p>
            <a:pPr lvl="1"/>
            <a:r>
              <a:rPr lang="de-DE" noProof="0"/>
              <a:t>Copy-Konstruktor</a:t>
            </a:r>
            <a:r>
              <a:rPr lang="de-DE" noProof="0" dirty="0"/>
              <a:t>		</a:t>
            </a:r>
            <a:r>
              <a:rPr lang="de-DE" sz="1400" b="1" noProof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b="1" noProof="0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/>
              <a:t>Assignment-Operator		</a:t>
            </a:r>
            <a:r>
              <a:rPr lang="de-DE" sz="1400" b="1" noProof="0">
                <a:solidFill>
                  <a:srgbClr val="7F0055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>
                <a:solidFill>
                  <a:srgbClr val="000000"/>
                </a:solidFill>
                <a:latin typeface="Courier New" panose="02070309020205020404" pitchFamily="49" charset="0"/>
              </a:rPr>
              <a:t> &amp;operator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de-DE" sz="1400" b="1" noProof="0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>
                <a:solidFill>
                  <a:srgbClr val="000000"/>
                </a:solidFill>
              </a:rPr>
              <a:t>Destruktor</a:t>
            </a:r>
            <a:r>
              <a:rPr lang="de-DE" noProof="0" dirty="0">
                <a:solidFill>
                  <a:srgbClr val="000000"/>
                </a:solidFill>
              </a:rPr>
              <a:t>			~</a:t>
            </a:r>
            <a:r>
              <a:rPr lang="de-DE" sz="1400" b="1" noProof="0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de-DE" noProof="0">
                <a:solidFill>
                  <a:srgbClr val="000000"/>
                </a:solidFill>
              </a:rPr>
              <a:t>Initialisierungsliste </a:t>
            </a:r>
            <a:r>
              <a:rPr lang="de-DE" noProof="0" dirty="0">
                <a:solidFill>
                  <a:srgbClr val="000000"/>
                </a:solidFill>
              </a:rPr>
              <a:t>		</a:t>
            </a:r>
            <a:r>
              <a:rPr lang="de-DE" noProof="0" dirty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de-DE" noProof="0" dirty="0">
              <a:solidFill>
                <a:srgbClr val="000000"/>
              </a:solidFill>
            </a:endParaRPr>
          </a:p>
          <a:p>
            <a:endParaRPr lang="de-DE" noProof="0" dirty="0"/>
          </a:p>
          <a:p>
            <a:r>
              <a:rPr lang="de-DE" noProof="0" dirty="0"/>
              <a:t>Man kann auch die </a:t>
            </a:r>
            <a:r>
              <a:rPr lang="de-DE" b="1" noProof="0"/>
              <a:t>Generierung unterbinden</a:t>
            </a:r>
          </a:p>
          <a:p>
            <a:pPr lvl="1"/>
            <a:r>
              <a:rPr lang="de-DE" noProof="0"/>
              <a:t>vor </a:t>
            </a:r>
            <a:r>
              <a:rPr lang="de-DE" noProof="0" dirty="0"/>
              <a:t>C</a:t>
            </a:r>
            <a:r>
              <a:rPr lang="de-DE" noProof="0"/>
              <a:t>++11:	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&amp;);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WITHOUT implementation</a:t>
            </a:r>
          </a:p>
          <a:p>
            <a:pPr lvl="1"/>
            <a:r>
              <a:rPr lang="de-DE" noProof="0"/>
              <a:t>seit </a:t>
            </a:r>
            <a:r>
              <a:rPr lang="de-DE" noProof="0" dirty="0"/>
              <a:t>C++11</a:t>
            </a:r>
            <a:r>
              <a:rPr lang="de-DE" noProof="0"/>
              <a:t>: 	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noProof="0" err="1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/>
              <a:t>Gegenstück:</a:t>
            </a:r>
            <a:r>
              <a:rPr lang="de-DE"/>
              <a:t> </a:t>
            </a:r>
            <a:r>
              <a:rPr lang="de-DE" b="1"/>
              <a:t>"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= default</a:t>
            </a:r>
            <a:r>
              <a:rPr lang="de-DE" b="1"/>
              <a:t>"</a:t>
            </a:r>
            <a:r>
              <a:rPr lang="de-DE"/>
              <a:t>, falls man trotz (bspw.) manuell implementiertem Kopierkonstruktor die Standardimplementierung (bspw.) des parameterlosen Konstruktors haben will.</a:t>
            </a:r>
          </a:p>
          <a:p>
            <a:pPr lvl="1"/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MyClass() = default; 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1400" noProof="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6407820" y="3573016"/>
            <a:ext cx="2483768" cy="640642"/>
          </a:xfrm>
          <a:prstGeom prst="wedgeRoundRectCallout">
            <a:avLst>
              <a:gd name="adj1" fmla="val -64075"/>
              <a:gd name="adj2" fmla="val 546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>
                <a:solidFill>
                  <a:schemeClr val="bg1"/>
                </a:solidFill>
              </a:rPr>
              <a:t>Wichtig</a:t>
            </a:r>
            <a:r>
              <a:rPr lang="de-DE">
                <a:solidFill>
                  <a:schemeClr val="bg1"/>
                </a:solidFill>
              </a:rPr>
              <a:t> als Zeichen an andere Entwickler!</a:t>
            </a:r>
          </a:p>
        </p:txBody>
      </p:sp>
      <p:sp>
        <p:nvSpPr>
          <p:cNvPr id="5" name="Rechteck 4"/>
          <p:cNvSpPr/>
          <p:nvPr/>
        </p:nvSpPr>
        <p:spPr>
          <a:xfrm>
            <a:off x="1619672" y="6203440"/>
            <a:ext cx="7038528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hlinkClick r:id="rId3"/>
              </a:rPr>
              <a:t>https://en.wikipedia.org/wiki/C%2B%2B11#Explicitly_defaulted_and_deleted_special_member_functions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Compiler-generierte Methoden: Java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Jede Klasse </a:t>
            </a:r>
            <a:r>
              <a:rPr lang="de-DE" b="1" noProof="0" dirty="0"/>
              <a:t>erbt (indirekt) von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  <a:b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Elevator {}</a:t>
            </a:r>
            <a:r>
              <a:rPr lang="de-DE" noProof="0" dirty="0"/>
              <a:t> 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>
                <a:sym typeface="Wingdings" panose="05000000000000000000" pitchFamily="2" charset="2"/>
              </a:rPr>
              <a:t>wird durch Compiler zu</a:t>
            </a:r>
            <a:br>
              <a:rPr lang="de-DE" noProof="0" dirty="0">
                <a:sym typeface="Wingdings" panose="05000000000000000000" pitchFamily="2" charset="2"/>
              </a:rPr>
            </a:br>
            <a:br>
              <a:rPr lang="de-DE" noProof="0">
                <a:sym typeface="Wingdings" panose="05000000000000000000" pitchFamily="2" charset="2"/>
              </a:rPr>
            </a:br>
            <a:r>
              <a:rPr lang="de-DE" noProof="0">
                <a:sym typeface="Wingdings" panose="05000000000000000000" pitchFamily="2" charset="2"/>
              </a:rPr>
              <a:t>	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class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Elevator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extends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{}</a:t>
            </a: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de-DE" b="1" noProof="0" dirty="0">
                <a:sym typeface="Wingdings" panose="05000000000000000000" pitchFamily="2" charset="2"/>
              </a:rPr>
              <a:t>Namensraum</a:t>
            </a:r>
            <a:r>
              <a:rPr lang="de-DE" noProof="0" dirty="0">
                <a:sym typeface="Wingdings" panose="05000000000000000000" pitchFamily="2" charset="2"/>
              </a:rPr>
              <a:t>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de-DE" noProof="0" dirty="0">
                <a:sym typeface="Wingdings" panose="05000000000000000000" pitchFamily="2" charset="2"/>
              </a:rPr>
              <a:t>wird automatisch eingebunden.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Exceptions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Java</a:t>
            </a:r>
          </a:p>
          <a:p>
            <a:r>
              <a:rPr lang="en-US" b="1" dirty="0" err="1"/>
              <a:t>Struktur</a:t>
            </a:r>
            <a:r>
              <a:rPr lang="en-US" dirty="0"/>
              <a:t>: try + </a:t>
            </a:r>
            <a:r>
              <a:rPr lang="en-US" dirty="0" err="1"/>
              <a:t>mehrere</a:t>
            </a:r>
            <a:r>
              <a:rPr lang="en-US" dirty="0"/>
              <a:t> catch-</a:t>
            </a:r>
            <a:r>
              <a:rPr lang="en-US" dirty="0" err="1"/>
              <a:t>Blöcke</a:t>
            </a:r>
            <a:r>
              <a:rPr lang="en-US" dirty="0"/>
              <a:t>; </a:t>
            </a:r>
            <a:r>
              <a:rPr lang="en-US" b="1" dirty="0"/>
              <a:t>Catch by reference</a:t>
            </a:r>
          </a:p>
          <a:p>
            <a:r>
              <a:rPr lang="en-US" dirty="0"/>
              <a:t>Nur </a:t>
            </a:r>
            <a:r>
              <a:rPr lang="en-US" b="1" dirty="0" err="1"/>
              <a:t>Untertypen</a:t>
            </a:r>
            <a:r>
              <a:rPr lang="en-US" dirty="0"/>
              <a:t> von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java.lang.Exception</a:t>
            </a:r>
            <a:r>
              <a:rPr lang="en-US" dirty="0"/>
              <a:t> </a:t>
            </a:r>
            <a:r>
              <a:rPr lang="en-US" dirty="0" err="1"/>
              <a:t>können</a:t>
            </a:r>
            <a:r>
              <a:rPr lang="en-US" dirty="0"/>
              <a:t> </a:t>
            </a:r>
            <a:r>
              <a:rPr lang="en-US" dirty="0" err="1"/>
              <a:t>geworfen</a:t>
            </a:r>
            <a:r>
              <a:rPr lang="en-US" dirty="0"/>
              <a:t>/</a:t>
            </a:r>
            <a:r>
              <a:rPr lang="en-US" dirty="0" err="1"/>
              <a:t>gefangen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.</a:t>
            </a:r>
          </a:p>
          <a:p>
            <a:r>
              <a:rPr lang="en-US" b="1" dirty="0"/>
              <a:t>Default</a:t>
            </a:r>
            <a:r>
              <a:rPr lang="en-US" dirty="0"/>
              <a:t>: catch(Exception e)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C++</a:t>
            </a:r>
          </a:p>
          <a:p>
            <a:r>
              <a:rPr lang="en-US" b="1" dirty="0" err="1"/>
              <a:t>Struktur</a:t>
            </a:r>
            <a:r>
              <a:rPr lang="en-US" dirty="0"/>
              <a:t>: try + </a:t>
            </a:r>
            <a:r>
              <a:rPr lang="en-US" dirty="0" err="1"/>
              <a:t>mehrere</a:t>
            </a:r>
            <a:r>
              <a:rPr lang="en-US" dirty="0"/>
              <a:t> catch-</a:t>
            </a:r>
            <a:r>
              <a:rPr lang="en-US" dirty="0" err="1"/>
              <a:t>Blöcke</a:t>
            </a:r>
            <a:r>
              <a:rPr lang="en-US" dirty="0"/>
              <a:t>; </a:t>
            </a:r>
            <a:r>
              <a:rPr lang="en-US" b="1" dirty="0"/>
              <a:t>Throw by-value</a:t>
            </a:r>
            <a:r>
              <a:rPr lang="en-US" dirty="0"/>
              <a:t> + </a:t>
            </a:r>
            <a:r>
              <a:rPr lang="en-US" b="1" dirty="0"/>
              <a:t>catch by-reference</a:t>
            </a:r>
          </a:p>
          <a:p>
            <a:r>
              <a:rPr lang="en-US" b="1" dirty="0" err="1"/>
              <a:t>Jeglicher</a:t>
            </a:r>
            <a:r>
              <a:rPr lang="en-US" b="1" dirty="0"/>
              <a:t> </a:t>
            </a:r>
            <a:r>
              <a:rPr lang="en-US" b="1" dirty="0" err="1"/>
              <a:t>Datentyp</a:t>
            </a:r>
            <a:r>
              <a:rPr lang="en-US" b="1" dirty="0"/>
              <a:t>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geworfen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, </a:t>
            </a:r>
            <a:r>
              <a:rPr lang="en-US" dirty="0" err="1"/>
              <a:t>z.B</a:t>
            </a:r>
            <a:r>
              <a:rPr lang="en-US" dirty="0"/>
              <a:t>.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throw 10, throw "Hello!"</a:t>
            </a:r>
          </a:p>
          <a:p>
            <a:r>
              <a:rPr lang="en-US" b="1" dirty="0"/>
              <a:t>Default: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catch(…)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50825" y="4508104"/>
            <a:ext cx="7129488" cy="16953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#include &lt;stdexcept&gt;</a:t>
            </a:r>
            <a:endParaRPr lang="en-US" sz="1400" b="1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try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10;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runtime_error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"Some problem occurred"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  <a:endParaRPr lang="en-US" sz="1400" b="1">
              <a:solidFill>
                <a:srgbClr val="3F7F5F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exception &amp;e)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"Standard exception: 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e.what() 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endl;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Rethrow e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(…) {  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"Object/value caught"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endl; }</a:t>
            </a:r>
          </a:p>
        </p:txBody>
      </p:sp>
      <p:sp>
        <p:nvSpPr>
          <p:cNvPr id="10" name="Rechteck 9"/>
          <p:cNvSpPr/>
          <p:nvPr/>
        </p:nvSpPr>
        <p:spPr>
          <a:xfrm>
            <a:off x="4152252" y="6275956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http://www.cplusplus.com/doc/tutorial/exceptions/</a:t>
            </a:r>
            <a:r>
              <a:rPr lang="en-US" sz="11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1051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Hinweise</a:t>
            </a:r>
            <a:r>
              <a:rPr lang="en-US" dirty="0"/>
              <a:t>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Übung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359916" y="1628800"/>
            <a:ext cx="7777559" cy="4968875"/>
          </a:xfrm>
        </p:spPr>
        <p:txBody>
          <a:bodyPr/>
          <a:lstStyle/>
          <a:p>
            <a:pPr marL="0" indent="0">
              <a:buNone/>
            </a:pPr>
            <a:r>
              <a:rPr lang="de-DE" sz="1800" b="1" dirty="0"/>
              <a:t>Übungen sind Programmieraufgaben</a:t>
            </a:r>
          </a:p>
          <a:p>
            <a:pPr lvl="1"/>
            <a:r>
              <a:rPr lang="de-DE" sz="1600" dirty="0"/>
              <a:t>Empfohlen: Verwendung einer Entwicklungsumgebung (IDE)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600" dirty="0"/>
              <a:t>Wir verwenden die </a:t>
            </a:r>
            <a:r>
              <a:rPr lang="de-DE" sz="1600" dirty="0" err="1"/>
              <a:t>Codelite</a:t>
            </a:r>
            <a:r>
              <a:rPr lang="de-DE" sz="1600" dirty="0"/>
              <a:t> IDE</a:t>
            </a:r>
          </a:p>
          <a:p>
            <a:pPr lvl="1"/>
            <a:endParaRPr lang="de-DE" sz="1400" b="1" dirty="0"/>
          </a:p>
          <a:p>
            <a:pPr marL="0" indent="0">
              <a:buNone/>
            </a:pPr>
            <a:r>
              <a:rPr lang="de-DE" sz="1800" b="1" dirty="0"/>
              <a:t>Installationsanleitungen auf </a:t>
            </a:r>
            <a:r>
              <a:rPr lang="de-DE" sz="1800" b="1" dirty="0" err="1"/>
              <a:t>Moodle</a:t>
            </a:r>
            <a:endParaRPr lang="de-DE" sz="1400" b="1" dirty="0"/>
          </a:p>
          <a:p>
            <a:pPr lvl="1"/>
            <a:r>
              <a:rPr lang="de-DE" sz="1600" dirty="0" err="1"/>
              <a:t>Codelite</a:t>
            </a:r>
            <a:r>
              <a:rPr lang="de-DE" sz="1600" dirty="0"/>
              <a:t> IDE (Windows \ Linux)</a:t>
            </a:r>
          </a:p>
          <a:p>
            <a:pPr lvl="1"/>
            <a:r>
              <a:rPr lang="de-DE" sz="1600" dirty="0"/>
              <a:t>C++ Compiler (Windows)</a:t>
            </a:r>
          </a:p>
          <a:p>
            <a:pPr lvl="1"/>
            <a:r>
              <a:rPr lang="de-DE" sz="1600" dirty="0"/>
              <a:t>Vorbereitete Virtuelle Maschine (VM) mit IDE und Compiler</a:t>
            </a:r>
          </a:p>
          <a:p>
            <a:pPr lvl="1"/>
            <a:endParaRPr lang="de-DE" sz="1400" b="1" dirty="0"/>
          </a:p>
          <a:p>
            <a:pPr marL="0" indent="0">
              <a:buNone/>
            </a:pPr>
            <a:r>
              <a:rPr lang="de-DE" sz="1800" b="1" dirty="0"/>
              <a:t>Tutorials auf </a:t>
            </a:r>
            <a:r>
              <a:rPr lang="de-DE" sz="1800" b="1" dirty="0" err="1"/>
              <a:t>Moodle</a:t>
            </a:r>
            <a:endParaRPr lang="de-DE" sz="1800" b="1" dirty="0"/>
          </a:p>
          <a:p>
            <a:pPr lvl="1"/>
            <a:r>
              <a:rPr lang="de-DE" sz="1600" dirty="0"/>
              <a:t>Verwendung der </a:t>
            </a:r>
            <a:r>
              <a:rPr lang="de-DE" sz="1600" dirty="0" err="1"/>
              <a:t>Codelite</a:t>
            </a:r>
            <a:r>
              <a:rPr lang="de-DE" sz="1600" dirty="0"/>
              <a:t> IDE</a:t>
            </a:r>
          </a:p>
          <a:p>
            <a:pPr lvl="1"/>
            <a:endParaRPr lang="de-DE" sz="1600" dirty="0"/>
          </a:p>
          <a:p>
            <a:pPr marL="0" indent="0">
              <a:buNone/>
            </a:pPr>
            <a:r>
              <a:rPr lang="de-DE" sz="1800" b="1" dirty="0"/>
              <a:t>Übungsabgaben</a:t>
            </a:r>
            <a:endParaRPr lang="de-DE" sz="1800" dirty="0"/>
          </a:p>
          <a:p>
            <a:pPr lvl="1"/>
            <a:r>
              <a:rPr lang="de-DE" sz="1600" dirty="0"/>
              <a:t>Bei Gruppenarbeit nur eine Abgabe</a:t>
            </a:r>
          </a:p>
          <a:p>
            <a:pPr lvl="1"/>
            <a:r>
              <a:rPr lang="de-DE" sz="1600" dirty="0"/>
              <a:t>Jede Programmieraufgabe als eigenes Projekt in (</a:t>
            </a:r>
            <a:r>
              <a:rPr lang="de-DE" sz="1600" dirty="0" err="1"/>
              <a:t>Codelite</a:t>
            </a:r>
            <a:r>
              <a:rPr lang="de-DE" sz="1600" dirty="0"/>
              <a:t>)</a:t>
            </a:r>
          </a:p>
          <a:p>
            <a:pPr lvl="1"/>
            <a:r>
              <a:rPr lang="de-DE" sz="1600" dirty="0"/>
              <a:t>Abgabe der Projekte (Aufgaben) als Zip-Archiv</a:t>
            </a:r>
          </a:p>
        </p:txBody>
      </p:sp>
    </p:spTree>
    <p:extLst>
      <p:ext uri="{BB962C8B-B14F-4D97-AF65-F5344CB8AC3E}">
        <p14:creationId xmlns:p14="http://schemas.microsoft.com/office/powerpoint/2010/main" val="362849613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Stolperfallen bei der Speicherverwaltung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Hängende Zeiger und Speicherlecks</a:t>
            </a:r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600" b="0" dirty="0">
                <a:solidFill>
                  <a:srgbClr val="2A00FF"/>
                </a:solidFill>
                <a:latin typeface="Consolas" pitchFamily="49" charset="0"/>
              </a:rPr>
              <a:t>"Making next floor ["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dirty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 &amp;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dirty="0">
                <a:solidFill>
                  <a:srgbClr val="2A00FF"/>
                </a:solidFill>
                <a:latin typeface="Consolas" pitchFamily="49" charset="0"/>
              </a:rPr>
              <a:t>"Next floor is floor ["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dirty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g++ ist gnädig und lässt das mit einer Warnung durchgehen.  </a:t>
            </a:r>
            <a:r>
              <a:rPr lang="de-DE" b="1">
                <a:solidFill>
                  <a:schemeClr val="bg1"/>
                </a:solidFill>
              </a:rPr>
              <a:t>Ist trotzdem sehr schlechter Programmierstil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wird eine </a:t>
            </a:r>
            <a:r>
              <a:rPr lang="de-DE" b="1">
                <a:solidFill>
                  <a:schemeClr val="bg1"/>
                </a:solidFill>
              </a:rPr>
              <a:t>Referenz</a:t>
            </a:r>
            <a:r>
              <a:rPr lang="de-DE">
                <a:solidFill>
                  <a:schemeClr val="bg1"/>
                </a:solidFill>
              </a:rPr>
              <a:t> auf eine </a:t>
            </a:r>
            <a:r>
              <a:rPr lang="de-DE" b="1">
                <a:solidFill>
                  <a:schemeClr val="bg1"/>
                </a:solidFill>
              </a:rPr>
              <a:t>lokale Variable </a:t>
            </a:r>
            <a:r>
              <a:rPr lang="de-DE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Hängende Zeiger</a:t>
            </a:r>
            <a:br>
              <a:rPr lang="de-DE" noProof="0" dirty="0"/>
            </a:br>
            <a:r>
              <a:rPr lang="de-DE" sz="2000" noProof="0" dirty="0"/>
              <a:t>Referenzen auf gelöschte Objekte zurückgeben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cout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"Made next floor ["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"Next floor is floor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erkennt, wann Kopien vermieden werden können</a:t>
            </a: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Erwartet</a:t>
            </a:r>
            <a:endParaRPr lang="en-US" sz="240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Tatsächlich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Copy</a:t>
            </a:r>
            <a:r>
              <a:rPr lang="de-DE" altLang="de-DE" noProof="0" dirty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noProof="0" dirty="0"/>
              <a:t>Zu erwarten ist, dass bei (5.) zunächst ein Objekt mittels Default-Konstruktor angelegt und dann mittels </a:t>
            </a:r>
            <a:r>
              <a:rPr lang="de-DE" sz="1800" b="0" i="1" noProof="0" dirty="0" err="1"/>
              <a:t>operator</a:t>
            </a:r>
            <a:r>
              <a:rPr lang="de-DE" sz="1800" b="0" i="1" noProof="0" dirty="0"/>
              <a:t>=</a:t>
            </a:r>
            <a:r>
              <a:rPr lang="de-DE" sz="1800" b="0" noProof="0" dirty="0"/>
              <a:t> überschrieben wird – C++ ist da schlauer </a:t>
            </a:r>
            <a:r>
              <a:rPr lang="de-DE" sz="1800" b="0" noProof="0" dirty="0">
                <a:sym typeface="Wingdings" panose="05000000000000000000" pitchFamily="2" charset="2"/>
              </a:rPr>
              <a:t></a:t>
            </a:r>
            <a:r>
              <a:rPr lang="de-DE" b="0" noProof="0" dirty="0"/>
              <a:t>.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185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 dirty="0">
              <a:latin typeface="Courier New" panose="02070309020205020404" pitchFamily="49" charset="0"/>
            </a:endParaRPr>
          </a:p>
          <a:p>
            <a:pPr lvl="1" algn="l"/>
            <a:r>
              <a:rPr lang="en-US" sz="11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</a:rPr>
              <a:t>"Copy constructor called"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 dirty="0">
              <a:latin typeface="Courier New" panose="02070309020205020404" pitchFamily="49" charset="0"/>
            </a:endParaRPr>
          </a:p>
          <a:p>
            <a:pPr lvl="1" algn="l"/>
            <a:r>
              <a:rPr lang="en-US" sz="11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&amp;operator=(</a:t>
            </a:r>
            <a:b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</a:rPr>
              <a:t>"operator= called"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1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retur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*this;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b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  <a:br>
              <a:rPr lang="de-DE" sz="1100" dirty="0">
                <a:latin typeface="Courier New" panose="02070309020205020404" pitchFamily="49" charset="0"/>
              </a:rPr>
            </a:br>
            <a:r>
              <a:rPr lang="en-US" sz="1100" dirty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dirty="0" err="1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a;</a:t>
            </a:r>
            <a:r>
              <a:rPr lang="en-US" sz="1100" dirty="0">
                <a:latin typeface="Courier New" panose="02070309020205020404" pitchFamily="49" charset="0"/>
              </a:rPr>
              <a:t> </a:t>
            </a:r>
            <a:br>
              <a:rPr lang="en-US" sz="1100" dirty="0">
                <a:latin typeface="Courier New" panose="02070309020205020404" pitchFamily="49" charset="0"/>
              </a:rPr>
            </a:br>
            <a:r>
              <a:rPr lang="en-US" sz="1100" dirty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c = a; </a:t>
            </a:r>
            <a:endParaRPr lang="en-US" sz="1100" dirty="0">
              <a:latin typeface="Courier New" panose="02070309020205020404" pitchFamily="49" charset="0"/>
            </a:endParaRPr>
          </a:p>
          <a:p>
            <a:pPr algn="l"/>
            <a:r>
              <a:rPr lang="en-US" sz="1100" dirty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b(a);</a:t>
            </a:r>
          </a:p>
          <a:p>
            <a:pPr algn="l"/>
            <a:r>
              <a:rPr lang="en-US" sz="1100" dirty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b = a;</a:t>
            </a:r>
          </a:p>
          <a:p>
            <a:pPr algn="l"/>
            <a:r>
              <a:rPr lang="en-US" sz="1100" dirty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dirty="0" err="1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d = </a:t>
            </a:r>
            <a:b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dirty="0" err="1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 dirty="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>
                <a:latin typeface="+mj-lt"/>
                <a:cs typeface="Courier New" panose="02070309020205020404" pitchFamily="49" charset="0"/>
              </a:rPr>
              <a:t>Ausgabe:</a:t>
            </a: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operator= called</a:t>
            </a:r>
            <a:b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Mit </a:t>
            </a:r>
            <a:r>
              <a:rPr lang="de-DE" i="1">
                <a:solidFill>
                  <a:schemeClr val="bg1"/>
                </a:solidFill>
              </a:rPr>
              <a:t>–</a:t>
            </a:r>
            <a:r>
              <a:rPr lang="de-DE" i="1" err="1">
                <a:solidFill>
                  <a:schemeClr val="bg1"/>
                </a:solidFill>
              </a:rPr>
              <a:t>fno-elide-constructors</a:t>
            </a:r>
            <a:r>
              <a:rPr lang="de-DE">
                <a:solidFill>
                  <a:schemeClr val="bg1"/>
                </a:solidFill>
              </a:rPr>
              <a:t> wird tatsächlich kopiert.</a:t>
            </a: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https://en.wikipedia.org/wiki/Copy_elision</a:t>
            </a:r>
            <a:r>
              <a:rPr lang="en-US" sz="1200"/>
              <a:t> </a:t>
            </a:r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"Made next floor ["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"Next floor is floor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730325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436096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Dieses Programm enthält einen Fehler!  Wer sieht ihn?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356000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"Made next floor ["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*nextFloor = makeNextFloor(floor);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"Next floor is floor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"Dangling reference to floor ["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>
                  <a:solidFill>
                    <a:schemeClr val="bg1"/>
                  </a:solidFill>
                </a:rPr>
                <a:t>Extrem gefährlich</a:t>
              </a:r>
              <a:r>
                <a:rPr lang="de-DE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Hängende Zeiger</a:t>
            </a:r>
            <a:br>
              <a:rPr lang="de-DE" altLang="de-DE" noProof="0" dirty="0"/>
            </a:br>
            <a:r>
              <a:rPr lang="de-DE" altLang="de-DE" sz="2000" noProof="0" dirty="0"/>
              <a:t>Frühzeitige Zerstörung von Objekten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Hängende Zeiger</a:t>
            </a:r>
            <a:br>
              <a:rPr lang="de-DE" altLang="de-DE" noProof="0" dirty="0"/>
            </a:br>
            <a:r>
              <a:rPr lang="de-DE" altLang="de-DE" sz="2000" noProof="0" dirty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= nullptr;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Nach dem Löschen immer auf </a:t>
            </a: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>
                <a:solidFill>
                  <a:schemeClr val="bg1"/>
                </a:solidFill>
              </a:rPr>
              <a:t>setzen!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b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288479" y="5045302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Was wird hier gelöscht?</a:t>
            </a: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Es ist nicht mehr möglich, </a:t>
            </a:r>
            <a:r>
              <a:rPr lang="de-DE" i="1" dirty="0" err="1">
                <a:solidFill>
                  <a:schemeClr val="bg1"/>
                </a:solidFill>
              </a:rPr>
              <a:t>floor</a:t>
            </a:r>
            <a:r>
              <a:rPr lang="de-DE" i="1" dirty="0">
                <a:solidFill>
                  <a:schemeClr val="bg1"/>
                </a:solidFill>
              </a:rPr>
              <a:t> [1]</a:t>
            </a:r>
            <a:r>
              <a:rPr lang="de-DE" dirty="0">
                <a:solidFill>
                  <a:schemeClr val="bg1"/>
                </a:solidFill>
              </a:rPr>
              <a:t> freizugeben!  Dies wird auch als ein </a:t>
            </a:r>
            <a:r>
              <a:rPr lang="de-DE" b="1" dirty="0">
                <a:solidFill>
                  <a:schemeClr val="bg1"/>
                </a:solidFill>
              </a:rPr>
              <a:t>Speicherleck</a:t>
            </a:r>
            <a:r>
              <a:rPr lang="de-DE" dirty="0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[0]</a:t>
            </a: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02005" y="487543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>
                <a:solidFill>
                  <a:srgbClr val="005AA9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 &amp;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 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"ownership"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Saubere Speicherverwaltung im Allgemeinen </a:t>
            </a:r>
            <a:r>
              <a:rPr lang="de-DE" b="1">
                <a:solidFill>
                  <a:schemeClr val="bg1"/>
                </a:solidFill>
              </a:rPr>
              <a:t>nur mit vielen Konventionen</a:t>
            </a:r>
            <a:r>
              <a:rPr lang="de-DE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noProof="0" dirty="0"/>
              <a:t>Termin</a:t>
            </a:r>
          </a:p>
          <a:p>
            <a:pPr marL="180975" lvl="1" indent="0">
              <a:buNone/>
            </a:pPr>
            <a:r>
              <a:rPr lang="de-DE" altLang="de-DE" dirty="0"/>
              <a:t>Datum:	18. September 2020</a:t>
            </a:r>
          </a:p>
          <a:p>
            <a:pPr marL="180975" lvl="1" indent="0">
              <a:buNone/>
            </a:pPr>
            <a:r>
              <a:rPr lang="de-DE" altLang="de-DE" dirty="0"/>
              <a:t>Uhrzeit:	16:15 - 17:45 (90 Minuten Bearbeitungszeit)</a:t>
            </a:r>
          </a:p>
          <a:p>
            <a:pPr marL="180975" lvl="1" indent="0">
              <a:buNone/>
            </a:pPr>
            <a:r>
              <a:rPr lang="de-DE" altLang="de-DE" dirty="0"/>
              <a:t>Räume: </a:t>
            </a:r>
            <a:r>
              <a:rPr lang="en-US" dirty="0">
                <a:hlinkClick r:id="rId3"/>
              </a:rPr>
              <a:t>S101/A1</a:t>
            </a:r>
            <a:r>
              <a:rPr lang="en-US" dirty="0"/>
              <a:t>, </a:t>
            </a:r>
            <a:r>
              <a:rPr lang="en-US" dirty="0" err="1"/>
              <a:t>weitere</a:t>
            </a:r>
            <a:r>
              <a:rPr lang="en-US" dirty="0"/>
              <a:t> </a:t>
            </a:r>
            <a:r>
              <a:rPr lang="en-US" dirty="0" err="1"/>
              <a:t>Räume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noch</a:t>
            </a:r>
            <a:r>
              <a:rPr lang="en-US" dirty="0"/>
              <a:t> </a:t>
            </a:r>
            <a:r>
              <a:rPr lang="en-US" dirty="0" err="1"/>
              <a:t>bekannt</a:t>
            </a:r>
            <a:r>
              <a:rPr lang="en-US" dirty="0"/>
              <a:t> </a:t>
            </a:r>
            <a:r>
              <a:rPr lang="en-US" dirty="0" err="1"/>
              <a:t>gegeben</a:t>
            </a:r>
            <a:endParaRPr lang="de-DE" altLang="de-DE" dirty="0"/>
          </a:p>
          <a:p>
            <a:pPr marL="0" indent="0">
              <a:buNone/>
            </a:pPr>
            <a:r>
              <a:rPr lang="de-DE" altLang="de-DE" b="1" noProof="0" dirty="0"/>
              <a:t>Inhalt</a:t>
            </a:r>
          </a:p>
          <a:p>
            <a:pPr marL="180975" lvl="1" indent="0">
              <a:buNone/>
            </a:pPr>
            <a:r>
              <a:rPr lang="de-DE" altLang="de-DE" noProof="0" dirty="0"/>
              <a:t>Alle Inhalte in den </a:t>
            </a:r>
            <a:r>
              <a:rPr lang="de-DE" altLang="de-DE" b="1" noProof="0" dirty="0"/>
              <a:t>Vortragsfolien</a:t>
            </a:r>
            <a:r>
              <a:rPr lang="de-DE" altLang="de-DE" noProof="0" dirty="0"/>
              <a:t>, die nicht als </a:t>
            </a:r>
            <a:r>
              <a:rPr lang="en-US" altLang="de-DE" b="1" noProof="0" dirty="0"/>
              <a:t>[</a:t>
            </a:r>
            <a:r>
              <a:rPr lang="en-US" altLang="de-DE" b="1" noProof="0" dirty="0" err="1"/>
              <a:t>Exkurs</a:t>
            </a:r>
            <a:r>
              <a:rPr lang="en-US" altLang="de-DE" b="1" noProof="0" dirty="0"/>
              <a:t>]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gekennzeichnet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sind</a:t>
            </a:r>
            <a:r>
              <a:rPr lang="en-US" altLang="de-DE" noProof="0" dirty="0"/>
              <a:t>.</a:t>
            </a:r>
            <a:br>
              <a:rPr lang="en-US" altLang="de-DE" noProof="0" dirty="0"/>
            </a:br>
            <a:r>
              <a:rPr lang="en-US" altLang="de-DE" noProof="0" dirty="0" err="1"/>
              <a:t>Alle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Inhalte</a:t>
            </a:r>
            <a:r>
              <a:rPr lang="en-US" altLang="de-DE" noProof="0" dirty="0"/>
              <a:t> des </a:t>
            </a:r>
            <a:r>
              <a:rPr lang="en-US" altLang="de-DE" b="1" noProof="0" dirty="0" err="1"/>
              <a:t>Aufgabenblatts</a:t>
            </a:r>
            <a:r>
              <a:rPr lang="en-US" altLang="de-DE" noProof="0" dirty="0"/>
              <a:t>, die </a:t>
            </a:r>
            <a:r>
              <a:rPr lang="en-US" altLang="de-DE" noProof="0" dirty="0" err="1"/>
              <a:t>nicht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als</a:t>
            </a:r>
            <a:r>
              <a:rPr lang="en-US" altLang="de-DE" noProof="0" dirty="0"/>
              <a:t> </a:t>
            </a:r>
            <a:r>
              <a:rPr lang="en-US" altLang="de-DE" b="1" noProof="0" dirty="0"/>
              <a:t>"optional"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gekennzeichnet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sind</a:t>
            </a:r>
            <a:r>
              <a:rPr lang="en-US" altLang="de-DE" noProof="0" dirty="0"/>
              <a:t>.</a:t>
            </a:r>
            <a:br>
              <a:rPr lang="de-DE" altLang="de-DE" noProof="0" dirty="0"/>
            </a:br>
            <a:endParaRPr lang="de-DE" altLang="de-DE" noProof="0" dirty="0"/>
          </a:p>
          <a:p>
            <a:pPr marL="0" indent="0">
              <a:buNone/>
            </a:pPr>
            <a:r>
              <a:rPr lang="de-DE" altLang="de-DE" b="1" noProof="0" dirty="0"/>
              <a:t>Vorbereitung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/>
              <a:t>Konzepte der Vorlesung verstehen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/>
              <a:t>Übungen aus dem Praktikum selbstständig lösen</a:t>
            </a:r>
          </a:p>
          <a:p>
            <a:pPr marL="457200" indent="-274638">
              <a:buAutoNum type="arabicPeriod"/>
            </a:pPr>
            <a:r>
              <a:rPr lang="de-DE" altLang="de-DE" sz="1600" dirty="0"/>
              <a:t>Altklausur auf </a:t>
            </a:r>
            <a:r>
              <a:rPr lang="de-DE" altLang="de-DE" sz="1600" dirty="0" err="1"/>
              <a:t>Moodle</a:t>
            </a:r>
            <a:r>
              <a:rPr lang="de-DE" altLang="de-DE" sz="1600" dirty="0"/>
              <a:t> selbstständig lösen</a:t>
            </a:r>
            <a:endParaRPr lang="de-DE" altLang="de-DE" sz="1600" noProof="0" dirty="0"/>
          </a:p>
          <a:p>
            <a:pPr marL="0" indent="0">
              <a:buNone/>
            </a:pPr>
            <a:endParaRPr lang="de-DE" altLang="de-DE" b="1" noProof="0" dirty="0"/>
          </a:p>
          <a:p>
            <a:pPr marL="0" indent="0">
              <a:buNone/>
            </a:pPr>
            <a:r>
              <a:rPr lang="de-DE" altLang="de-DE" b="1" noProof="0" dirty="0"/>
              <a:t>Zur 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/>
              <a:t>Amtlicher 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/>
              <a:t>Klausuranmeldung (TUCaN!)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"Rohzeiger" (</a:t>
            </a:r>
            <a:r>
              <a:rPr lang="de-DE" b="1" err="1">
                <a:solidFill>
                  <a:schemeClr val="bg1"/>
                </a:solidFill>
              </a:rPr>
              <a:t>raw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pointer</a:t>
            </a:r>
            <a:r>
              <a:rPr lang="de-DE" b="1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36868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könnte man das Problem lösen?  Wir müssen ja irgendwie entscheiden wann ein Objekt gelöscht werden darf …</a:t>
            </a:r>
          </a:p>
        </p:txBody>
      </p:sp>
    </p:spTree>
    <p:extLst>
      <p:ext uri="{BB962C8B-B14F-4D97-AF65-F5344CB8AC3E}">
        <p14:creationId xmlns:p14="http://schemas.microsoft.com/office/powerpoint/2010/main" val="89521240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Mit </a:t>
            </a:r>
            <a:r>
              <a:rPr lang="de-DE" altLang="de-DE" noProof="0" dirty="0" err="1"/>
              <a:t>std</a:t>
            </a:r>
            <a:r>
              <a:rPr lang="de-DE" altLang="de-DE" noProof="0" dirty="0"/>
              <a:t>::</a:t>
            </a:r>
            <a:r>
              <a:rPr lang="de-DE" altLang="de-DE" noProof="0" dirty="0" err="1"/>
              <a:t>shared_ptr</a:t>
            </a:r>
            <a:endParaRPr lang="de-DE" altLang="de-DE" noProof="0" dirty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Smart Pointer (auf dem Stack) als </a:t>
            </a:r>
            <a:r>
              <a:rPr lang="de-DE" b="1">
                <a:solidFill>
                  <a:schemeClr val="bg1"/>
                </a:solidFill>
              </a:rPr>
              <a:t>Wrapper</a:t>
            </a:r>
            <a:r>
              <a:rPr lang="de-DE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Smart Pointer wissen, </a:t>
            </a:r>
            <a:r>
              <a:rPr lang="de-DE" b="1">
                <a:solidFill>
                  <a:schemeClr val="bg1"/>
                </a:solidFill>
              </a:rPr>
              <a:t>wie oft </a:t>
            </a:r>
            <a:r>
              <a:rPr lang="de-DE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>
                <a:solidFill>
                  <a:schemeClr val="bg1"/>
                </a:solidFill>
              </a:rPr>
              <a:t>Referenzcounter</a:t>
            </a:r>
            <a:r>
              <a:rPr lang="de-DE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Ist der Counter bei 0, so kann das Objekt vom Smart Pointer 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 Alice = Eve;</a:t>
            </a: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9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ohne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"Person.hpp"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&amp;name):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name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"Good bye "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mit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dirty="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dirty="0" err="1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  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dirty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std::</a:t>
            </a:r>
            <a:r>
              <a:rPr lang="en-US" altLang="de-DE" sz="1400" dirty="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"Person.hpp"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&amp;name):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"Good bye 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468630" y="2924944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Beispiel</a:t>
            </a:r>
            <a:r>
              <a:rPr lang="de-DE" altLang="de-DE" noProof="0"/>
              <a:t>: Weniger Code dank smarter </a:t>
            </a:r>
            <a:r>
              <a:rPr lang="de-DE" altLang="de-DE" noProof="0" dirty="0"/>
              <a:t>Zeiger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39906" y="1529950"/>
            <a:ext cx="4320000" cy="2005999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dirty="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Person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Person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77240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540646"/>
            <a:ext cx="4176466" cy="2005999"/>
            <a:chOff x="251519" y="1484313"/>
            <a:chExt cx="4509336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509335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 dirty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608727" y="1484313"/>
              <a:ext cx="1152128" cy="74616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2044965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2492896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std</a:t>
            </a:r>
            <a:r>
              <a:rPr lang="de-DE" noProof="0" dirty="0"/>
              <a:t>::</a:t>
            </a:r>
            <a:r>
              <a:rPr lang="de-DE" noProof="0" dirty="0" err="1"/>
              <a:t>make_shared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655735" y="6160251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http://en.cppreference.com/w/cpp/memory/shared_ptr/make_shared</a:t>
            </a:r>
            <a:r>
              <a:rPr lang="en-US" sz="1200"/>
              <a:t> 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643401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	: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std::shared_ptr&lt;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nobody;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  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  delete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std::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mike(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latin typeface="Courier New" panose="02070309020205020404" pitchFamily="49" charset="0"/>
              </a:rPr>
              <a:t> 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std::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  std::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&lt;Person&gt;(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4470492"/>
            <a:ext cx="4118800" cy="1399260"/>
          </a:xfrm>
          <a:prstGeom prst="wedgeRoundRectCallout">
            <a:avLst>
              <a:gd name="adj1" fmla="val -58701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>
                <a:solidFill>
                  <a:schemeClr val="bg1"/>
                </a:solidFill>
              </a:rPr>
              <a:t>ist vorteilhaft: </a:t>
            </a:r>
            <a:r>
              <a:rPr lang="de-DE" b="1">
                <a:solidFill>
                  <a:schemeClr val="bg1"/>
                </a:solidFill>
              </a:rPr>
              <a:t>Exceptions </a:t>
            </a:r>
            <a:r>
              <a:rPr lang="de-DE">
                <a:solidFill>
                  <a:schemeClr val="bg1"/>
                </a:solidFill>
              </a:rPr>
              <a:t>führen nicht zu Speicherfehlern und die </a:t>
            </a:r>
            <a:r>
              <a:rPr lang="de-DE" b="1">
                <a:solidFill>
                  <a:schemeClr val="bg1"/>
                </a:solidFill>
              </a:rPr>
              <a:t>Speicherallokation </a:t>
            </a:r>
            <a:r>
              <a:rPr lang="de-DE">
                <a:solidFill>
                  <a:schemeClr val="bg1"/>
                </a:solidFill>
              </a:rPr>
              <a:t>ist schneller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355976" y="2996952"/>
            <a:ext cx="4281537" cy="1099882"/>
          </a:xfrm>
          <a:prstGeom prst="wedgeRoundRectCallout">
            <a:avLst>
              <a:gd name="adj1" fmla="val -68514"/>
              <a:gd name="adj2" fmla="val 132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err="1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11"/>
          <p:cNvSpPr>
            <a:spLocks noChangeArrowheads="1"/>
          </p:cNvSpPr>
          <p:nvPr/>
        </p:nvSpPr>
        <p:spPr bwMode="auto">
          <a:xfrm>
            <a:off x="179512" y="5431511"/>
            <a:ext cx="4464496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813139" y="1676007"/>
            <a:ext cx="2683605" cy="644628"/>
          </a:xfrm>
          <a:prstGeom prst="wedgeRoundRectCallout">
            <a:avLst>
              <a:gd name="adj1" fmla="val -62023"/>
              <a:gd name="adj2" fmla="val 30546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std::shared_ptr()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</a:t>
            </a:r>
            <a:b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</a:b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entspricht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Weak</a:t>
            </a:r>
            <a:r>
              <a:rPr lang="de-DE" altLang="de-DE" noProof="0" dirty="0"/>
              <a:t> </a:t>
            </a:r>
            <a:r>
              <a:rPr lang="de-DE" altLang="de-DE" noProof="0" dirty="0" err="1"/>
              <a:t>SmartPointer</a:t>
            </a:r>
            <a:r>
              <a:rPr lang="de-DE" altLang="de-DE" noProof="0" dirty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Fertig – Eve und Bob halten sich gegenseitig am Leben.</a:t>
            </a:r>
            <a:r>
              <a:rPr lang="de-DE" altLang="de-DE"/>
              <a:t> </a:t>
            </a:r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Eve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Bob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ist befreundet mit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ist befreundet mit</a:t>
            </a:r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Weak</a:t>
            </a:r>
            <a:r>
              <a:rPr lang="de-DE" altLang="de-DE" noProof="0" dirty="0"/>
              <a:t> Pointer (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noProof="0" dirty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noProof="0" dirty="0"/>
              <a:t>für </a:t>
            </a:r>
            <a:r>
              <a:rPr lang="de-DE" b="1" noProof="0" dirty="0"/>
              <a:t>eine Richtung der Beziehung </a:t>
            </a:r>
            <a:r>
              <a:rPr lang="de-DE" noProof="0" dirty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/>
              <a:t> um "</a:t>
            </a:r>
            <a:r>
              <a:rPr lang="de-DE" b="1" noProof="0" dirty="0"/>
              <a:t>extern</a:t>
            </a:r>
            <a:r>
              <a:rPr lang="de-DE" noProof="0" dirty="0"/>
              <a:t>" auf Personen zu zeigen (Floor </a:t>
            </a:r>
            <a:r>
              <a:rPr lang="de-DE" noProof="0" dirty="0">
                <a:sym typeface="Wingdings" pitchFamily="2" charset="2"/>
              </a:rPr>
              <a:t>auf Person</a:t>
            </a:r>
            <a:r>
              <a:rPr lang="de-DE" noProof="0" dirty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/>
              <a:t>Ein schwacher (</a:t>
            </a:r>
            <a:r>
              <a:rPr lang="de-DE" noProof="0" dirty="0" err="1"/>
              <a:t>weak</a:t>
            </a:r>
            <a:r>
              <a:rPr lang="de-DE" noProof="0" dirty="0"/>
              <a:t>) Zeiger verlangt, das </a:t>
            </a:r>
            <a:r>
              <a:rPr lang="de-DE" b="1" noProof="0" dirty="0"/>
              <a:t>mindestens ein "starker"  (strong) Zeiger</a:t>
            </a:r>
            <a:r>
              <a:rPr lang="de-DE" noProof="0" dirty="0"/>
              <a:t> (z.B. ein 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/>
              <a:t>Person wird gelöscht, sobald </a:t>
            </a:r>
            <a:r>
              <a:rPr lang="de-DE" b="1" noProof="0" dirty="0"/>
              <a:t>höchstens noch schwache Zeiger </a:t>
            </a:r>
            <a:r>
              <a:rPr lang="de-DE" noProof="0" dirty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Weak</a:t>
            </a:r>
            <a:r>
              <a:rPr lang="de-DE" altLang="de-DE" noProof="0" dirty="0"/>
              <a:t> Pointer: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Ablauf mit </a:t>
            </a:r>
            <a:r>
              <a:rPr lang="de-DE" altLang="de-DE">
                <a:latin typeface="Courier New" panose="02070309020205020404" pitchFamily="49" charset="0"/>
                <a:cs typeface="Courier New" panose="02070309020205020404" pitchFamily="49" charset="0"/>
              </a:rPr>
              <a:t>std::weak_ptr&lt;Person&gt;</a:t>
            </a:r>
            <a:r>
              <a:rPr lang="de-DE" altLang="de-DE"/>
              <a:t>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/>
              <a:t>Objekt </a:t>
            </a:r>
            <a:r>
              <a:rPr lang="de-DE" altLang="de-DE" b="0">
                <a:latin typeface="Courier"/>
              </a:rPr>
              <a:t>Floor[0]</a:t>
            </a:r>
            <a:r>
              <a:rPr lang="de-DE" altLang="de-DE" b="0"/>
              <a:t>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/>
              <a:t>Zähler: 0 Smart/ 1 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/>
              <a:t>Zähler: 0 Smart/ 0 Weak 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/>
              <a:t>Bob wird zerstört</a:t>
            </a:r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"Rückwärtsrichtung" als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Eve</a:t>
              </a:r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Bob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384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 animBg="1"/>
      <p:bldP spid="37905" grpId="0" animBg="1"/>
      <p:bldP spid="37906" grpId="0" animBg="1"/>
      <p:bldP spid="19" grpId="0" animBg="1"/>
      <p:bldP spid="19" grpId="1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95536" y="476672"/>
            <a:ext cx="6877050" cy="838200"/>
          </a:xfrm>
        </p:spPr>
        <p:txBody>
          <a:bodyPr/>
          <a:lstStyle/>
          <a:p>
            <a:r>
              <a:rPr lang="de-DE" sz="7200" noProof="0" dirty="0"/>
              <a:t>Fragen?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5427DAF-5B7B-4CA6-A22E-7E7CCCC9AC9C}"/>
              </a:ext>
            </a:extLst>
          </p:cNvPr>
          <p:cNvSpPr txBox="1"/>
          <p:nvPr/>
        </p:nvSpPr>
        <p:spPr>
          <a:xfrm>
            <a:off x="395536" y="1628800"/>
            <a:ext cx="6984776" cy="4729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b="1" dirty="0"/>
              <a:t>Grundsätzlich: </a:t>
            </a:r>
            <a:r>
              <a:rPr lang="de-DE" dirty="0"/>
              <a:t>Am besten stellen Sie ihre Fragen immer in </a:t>
            </a:r>
            <a:r>
              <a:rPr lang="de-DE" dirty="0" err="1"/>
              <a:t>Moodle</a:t>
            </a:r>
            <a:r>
              <a:rPr lang="de-DE" dirty="0"/>
              <a:t>, sodass andere auch von der Antwort auf ihre Frage profitieren können.</a:t>
            </a:r>
          </a:p>
          <a:p>
            <a:pPr algn="l"/>
            <a:endParaRPr lang="de-DE" b="1" dirty="0"/>
          </a:p>
          <a:p>
            <a:pPr algn="l"/>
            <a:r>
              <a:rPr lang="de-DE" b="1" dirty="0"/>
              <a:t>Organisatorisch</a:t>
            </a:r>
          </a:p>
          <a:p>
            <a:pPr marL="742950" lvl="1" indent="-285750" algn="l">
              <a:buFont typeface="Wingdings" panose="05000000000000000000" pitchFamily="2" charset="2"/>
              <a:buChar char="§"/>
            </a:pPr>
            <a:r>
              <a:rPr lang="de-DE" dirty="0"/>
              <a:t>Allgemeines </a:t>
            </a:r>
            <a:r>
              <a:rPr lang="de-DE" dirty="0" err="1"/>
              <a:t>Moodle</a:t>
            </a:r>
            <a:r>
              <a:rPr lang="de-DE" dirty="0"/>
              <a:t>-Forum</a:t>
            </a:r>
          </a:p>
          <a:p>
            <a:pPr marL="742950" lvl="1" indent="-285750" algn="l">
              <a:buFont typeface="Wingdings" panose="05000000000000000000" pitchFamily="2" charset="2"/>
              <a:buChar char="§"/>
            </a:pPr>
            <a:endParaRPr lang="de-DE" dirty="0"/>
          </a:p>
          <a:p>
            <a:pPr algn="l"/>
            <a:r>
              <a:rPr lang="de-DE" b="1" dirty="0"/>
              <a:t>Vorlesungsinhalte \ Übungen</a:t>
            </a:r>
          </a:p>
          <a:p>
            <a:pPr marL="742950" lvl="1" indent="-285750" algn="l">
              <a:buFont typeface="Wingdings" panose="05000000000000000000" pitchFamily="2" charset="2"/>
              <a:buChar char="§"/>
            </a:pPr>
            <a:r>
              <a:rPr lang="de-DE" dirty="0" err="1"/>
              <a:t>Moodle</a:t>
            </a:r>
            <a:r>
              <a:rPr lang="de-DE" dirty="0"/>
              <a:t>-Forum zum entsprechenden Kapitel</a:t>
            </a:r>
          </a:p>
          <a:p>
            <a:pPr lvl="2" algn="l"/>
            <a:endParaRPr lang="de-DE" dirty="0"/>
          </a:p>
          <a:p>
            <a:pPr algn="l"/>
            <a:r>
              <a:rPr lang="de-DE" i="1" dirty="0"/>
              <a:t>In dringenden Fällen: </a:t>
            </a:r>
            <a:r>
              <a:rPr lang="de-DE" dirty="0"/>
              <a:t>Per Mail oder </a:t>
            </a:r>
            <a:r>
              <a:rPr lang="de-DE" dirty="0" err="1"/>
              <a:t>Moodle</a:t>
            </a:r>
            <a:r>
              <a:rPr lang="de-DE" dirty="0"/>
              <a:t>-PN an den Veranstalter oder die Tutoren.</a:t>
            </a:r>
          </a:p>
          <a:p>
            <a:pPr algn="l"/>
            <a:endParaRPr lang="de-DE" dirty="0"/>
          </a:p>
          <a:p>
            <a:pPr algn="l"/>
            <a:r>
              <a:rPr lang="de-DE" b="1" dirty="0"/>
              <a:t>Ansprechpartner</a:t>
            </a:r>
          </a:p>
          <a:p>
            <a:pPr algn="l"/>
            <a:r>
              <a:rPr lang="de-DE" dirty="0"/>
              <a:t>	</a:t>
            </a:r>
            <a:r>
              <a:rPr lang="de-DE" dirty="0">
                <a:hlinkClick r:id="rId2"/>
              </a:rPr>
              <a:t>Sebastian Ehmes</a:t>
            </a:r>
            <a:r>
              <a:rPr lang="de-DE" dirty="0"/>
              <a:t>			(Veranstalter – Vorlesung, Übung)</a:t>
            </a:r>
          </a:p>
          <a:p>
            <a:pPr algn="l"/>
            <a:r>
              <a:rPr lang="de-DE" dirty="0"/>
              <a:t>	</a:t>
            </a:r>
            <a:r>
              <a:rPr lang="de-DE" dirty="0">
                <a:hlinkClick r:id="rId3"/>
              </a:rPr>
              <a:t>Isabella Grieser</a:t>
            </a:r>
            <a:r>
              <a:rPr lang="de-DE" dirty="0"/>
              <a:t>			(Tutor – Übung, </a:t>
            </a:r>
            <a:r>
              <a:rPr lang="de-DE" dirty="0" err="1"/>
              <a:t>Moodle</a:t>
            </a:r>
            <a:r>
              <a:rPr lang="de-DE" dirty="0"/>
              <a:t>)</a:t>
            </a:r>
          </a:p>
          <a:p>
            <a:pPr algn="l"/>
            <a:r>
              <a:rPr lang="de-DE" dirty="0"/>
              <a:t>	</a:t>
            </a:r>
            <a:r>
              <a:rPr lang="de-DE" dirty="0">
                <a:hlinkClick r:id="rId4"/>
              </a:rPr>
              <a:t>David Eckhardt</a:t>
            </a:r>
            <a:r>
              <a:rPr lang="de-DE" dirty="0"/>
              <a:t>			(Tutor – Übung, </a:t>
            </a:r>
            <a:r>
              <a:rPr lang="de-DE" dirty="0" err="1"/>
              <a:t>Moodle</a:t>
            </a:r>
            <a:r>
              <a:rPr lang="de-DE" dirty="0"/>
              <a:t>)</a:t>
            </a:r>
          </a:p>
          <a:p>
            <a:pPr algn="l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371743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Zusammenfassung: Übergabe und Rückgabe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noProof="0" dirty="0"/>
              <a:t>Java</a:t>
            </a:r>
          </a:p>
          <a:p>
            <a:pPr marL="520700" indent="-342900"/>
            <a:r>
              <a:rPr lang="de-DE" b="1" noProof="0" dirty="0"/>
              <a:t>Keinerlei "Konfigurationsmöglichkeit" </a:t>
            </a:r>
          </a:p>
          <a:p>
            <a:pPr marL="692150" lvl="1" indent="-342900"/>
            <a:r>
              <a:rPr lang="de-DE" noProof="0" dirty="0"/>
              <a:t>Primitive "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value</a:t>
            </a:r>
            <a:r>
              <a:rPr lang="de-DE" noProof="0" dirty="0"/>
              <a:t>" (d.h.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noProof="0" dirty="0"/>
              <a:t>, …)</a:t>
            </a:r>
          </a:p>
          <a:p>
            <a:pPr marL="692150" lvl="1" indent="-342900"/>
            <a:r>
              <a:rPr lang="de-DE" noProof="0" dirty="0"/>
              <a:t>Objekte "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reference</a:t>
            </a:r>
            <a:r>
              <a:rPr lang="de-DE" noProof="0" dirty="0"/>
              <a:t>" (d.h.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/>
              <a:t>, …)</a:t>
            </a:r>
          </a:p>
          <a:p>
            <a:pPr marL="520700" indent="-342900"/>
            <a:r>
              <a:rPr lang="de-DE" b="1" noProof="0" dirty="0"/>
              <a:t>Übergabe</a:t>
            </a:r>
            <a:r>
              <a:rPr lang="de-DE" noProof="0" dirty="0"/>
              <a:t>: Einzige Variation ist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/>
              <a:t> oder nicht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/>
              <a:t> </a:t>
            </a:r>
          </a:p>
          <a:p>
            <a:pPr marL="692150" lvl="1" indent="-342900"/>
            <a:r>
              <a:rPr lang="de-DE" noProof="0" dirty="0"/>
              <a:t>Auswirkung innerhalb der Methode (bzgl. Neuzuweisung)</a:t>
            </a:r>
          </a:p>
          <a:p>
            <a:pPr marL="881063" lvl="2" indent="-342900"/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C++</a:t>
            </a:r>
          </a:p>
          <a:p>
            <a:pPr marL="520700" indent="-342900"/>
            <a:r>
              <a:rPr lang="de-DE" b="1" noProof="0" dirty="0"/>
              <a:t>Alles konfigurierbar</a:t>
            </a:r>
            <a:r>
              <a:rPr lang="de-DE" noProof="0" dirty="0"/>
              <a:t>, aber anspruchsvoller</a:t>
            </a:r>
          </a:p>
          <a:p>
            <a:pPr marL="520700" indent="-342900"/>
            <a:r>
              <a:rPr lang="de-DE" b="1" noProof="0" dirty="0"/>
              <a:t>Übergabe</a:t>
            </a:r>
            <a:r>
              <a:rPr lang="de-DE" noProof="0" dirty="0"/>
              <a:t> unabhängig ob primitiver oder komplexer Datentyp</a:t>
            </a:r>
          </a:p>
          <a:p>
            <a:pPr marL="692150" lvl="1" indent="-342900"/>
            <a:r>
              <a:rPr lang="de-DE" noProof="0"/>
              <a:t>"pass/call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err="1"/>
              <a:t>value</a:t>
            </a:r>
            <a:r>
              <a:rPr lang="de-DE" noProof="0"/>
              <a:t>"</a:t>
            </a:r>
            <a:endParaRPr lang="de-DE" noProof="0" dirty="0"/>
          </a:p>
          <a:p>
            <a:pPr marL="692150" lvl="1" indent="-342900"/>
            <a:r>
              <a:rPr lang="de-DE" noProof="0"/>
              <a:t>"</a:t>
            </a:r>
            <a:r>
              <a:rPr lang="de-DE"/>
              <a:t>pass/call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reference</a:t>
            </a:r>
            <a:r>
              <a:rPr lang="de-DE" noProof="0" dirty="0"/>
              <a:t> (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const</a:t>
            </a:r>
            <a:r>
              <a:rPr lang="de-DE" noProof="0" dirty="0"/>
              <a:t>)"</a:t>
            </a:r>
          </a:p>
          <a:p>
            <a:pPr marL="692150" lvl="1" indent="-342900"/>
            <a:r>
              <a:rPr lang="de-DE" noProof="0"/>
              <a:t>"</a:t>
            </a:r>
            <a:r>
              <a:rPr lang="de-DE"/>
              <a:t>pass/call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pointer</a:t>
            </a:r>
            <a:r>
              <a:rPr lang="de-DE" noProof="0" dirty="0"/>
              <a:t> (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const</a:t>
            </a:r>
            <a:r>
              <a:rPr lang="de-DE" noProof="0" dirty="0"/>
              <a:t>)"</a:t>
            </a:r>
          </a:p>
          <a:p>
            <a:pPr marL="520700" indent="-342900"/>
            <a:r>
              <a:rPr lang="de-DE" b="1" noProof="0" dirty="0"/>
              <a:t>Rückgabe:</a:t>
            </a:r>
            <a:r>
              <a:rPr lang="de-DE" noProof="0" dirty="0"/>
              <a:t> </a:t>
            </a:r>
          </a:p>
          <a:p>
            <a:pPr marL="692150" lvl="1" indent="-342900"/>
            <a:r>
              <a:rPr lang="de-DE" noProof="0" dirty="0"/>
              <a:t>"</a:t>
            </a:r>
            <a:r>
              <a:rPr lang="de-DE" noProof="0" dirty="0" err="1"/>
              <a:t>return</a:t>
            </a:r>
            <a:r>
              <a:rPr lang="de-DE" noProof="0" dirty="0"/>
              <a:t>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value</a:t>
            </a:r>
            <a:r>
              <a:rPr lang="de-DE" noProof="0" dirty="0"/>
              <a:t>" (sicher, aber Zusatzaufwand durch Kopie, evtl. </a:t>
            </a:r>
            <a:r>
              <a:rPr lang="de-DE" noProof="0" dirty="0" err="1"/>
              <a:t>Copy</a:t>
            </a:r>
            <a:r>
              <a:rPr lang="de-DE" noProof="0" dirty="0"/>
              <a:t> Elision)</a:t>
            </a:r>
          </a:p>
          <a:p>
            <a:pPr marL="692150" lvl="1" indent="-342900"/>
            <a:r>
              <a:rPr lang="de-DE" noProof="0" dirty="0"/>
              <a:t>"</a:t>
            </a:r>
            <a:r>
              <a:rPr lang="de-DE" noProof="0" dirty="0" err="1"/>
              <a:t>return</a:t>
            </a:r>
            <a:r>
              <a:rPr lang="de-DE" noProof="0" dirty="0"/>
              <a:t>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reference</a:t>
            </a:r>
            <a:r>
              <a:rPr lang="de-DE" noProof="0" dirty="0"/>
              <a:t> (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const</a:t>
            </a:r>
            <a:r>
              <a:rPr lang="de-DE" noProof="0" dirty="0"/>
              <a:t>)" (effizient, aber Gefahr von Speicherfehlern)</a:t>
            </a:r>
          </a:p>
          <a:p>
            <a:pPr marL="692150" lvl="1" indent="-342900"/>
            <a:r>
              <a:rPr lang="de-DE" noProof="0" dirty="0"/>
              <a:t>"</a:t>
            </a:r>
            <a:r>
              <a:rPr lang="de-DE" noProof="0" dirty="0" err="1"/>
              <a:t>return</a:t>
            </a:r>
            <a:r>
              <a:rPr lang="de-DE" noProof="0" dirty="0"/>
              <a:t>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pointer</a:t>
            </a:r>
            <a:r>
              <a:rPr lang="de-DE" noProof="0" dirty="0"/>
              <a:t> (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const</a:t>
            </a:r>
            <a:r>
              <a:rPr lang="de-DE" noProof="0" dirty="0"/>
              <a:t>)" (effizient, aber Gefahr von Speicherfehlern)</a:t>
            </a: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Objektorientierung</a:t>
            </a:r>
            <a:br>
              <a:rPr lang="de-DE" altLang="de-DE"/>
            </a:br>
            <a:br>
              <a:rPr lang="de-DE" altLang="de-DE"/>
            </a:br>
            <a:r>
              <a:rPr lang="de-DE" altLang="de-DE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[O]</a:t>
            </a:r>
            <a:r>
              <a:rPr lang="de-DE"/>
              <a:t>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Was ist (Untertyp-)Polymorphie?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Bedeutung: </a:t>
            </a:r>
            <a:r>
              <a:rPr lang="de-DE" noProof="0" dirty="0"/>
              <a:t>Eine Variable kann Instanzen verschiedener </a:t>
            </a:r>
            <a:r>
              <a:rPr lang="de-DE" noProof="0"/>
              <a:t>Klassen enthalten (oder darauf verweisen), </a:t>
            </a:r>
            <a:r>
              <a:rPr lang="de-DE" noProof="0" dirty="0"/>
              <a:t>die eine Unterklasse des statischen Typs der Variable </a:t>
            </a:r>
            <a:r>
              <a:rPr lang="de-DE" noProof="0"/>
              <a:t>sind.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Beispiel</a:t>
            </a:r>
            <a:r>
              <a:rPr lang="de-DE" noProof="0" dirty="0"/>
              <a:t>: </a:t>
            </a:r>
            <a:br>
              <a:rPr lang="de-DE" noProof="0" dirty="0"/>
            </a:b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sz="1600" noProof="0">
                <a:latin typeface="Consolas" panose="020B0609020204030204" pitchFamily="49" charset="0"/>
                <a:cs typeface="Consolas" panose="020B0609020204030204" pitchFamily="49" charset="0"/>
              </a:rPr>
              <a:t>(); 	// (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b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WaitingTimeMinimizingStrategy</a:t>
            </a:r>
            <a:r>
              <a:rPr lang="de-DE" sz="1600" noProof="0">
                <a:latin typeface="Consolas" panose="020B0609020204030204" pitchFamily="49" charset="0"/>
                <a:cs typeface="Consolas" panose="020B0609020204030204" pitchFamily="49" charset="0"/>
              </a:rPr>
              <a:t>(); 		// 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noProof="0">
                <a:latin typeface="Consolas" panose="020B0609020204030204" pitchFamily="49" charset="0"/>
                <a:cs typeface="Consolas" panose="020B0609020204030204" pitchFamily="49" charset="0"/>
              </a:rPr>
              <a:t>2)</a:t>
            </a:r>
            <a:br>
              <a:rPr lang="de-DE" sz="1600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sz="18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/>
              <a:t>Statischer Typ</a:t>
            </a:r>
            <a:r>
              <a:rPr lang="de-DE" noProof="0" dirty="0"/>
              <a:t> (zur </a:t>
            </a:r>
            <a:r>
              <a:rPr lang="de-DE" noProof="0" dirty="0" err="1"/>
              <a:t>Compilezeit</a:t>
            </a:r>
            <a:r>
              <a:rPr lang="de-DE" noProof="0" dirty="0"/>
              <a:t>)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/>
              <a:t>: </a:t>
            </a:r>
            <a:br>
              <a:rPr lang="de-DE" noProof="0"/>
            </a:b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ElevatorStrategy *</a:t>
            </a:r>
            <a:b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/>
              <a:t>Dynamischer Typ</a:t>
            </a:r>
            <a:r>
              <a:rPr lang="de-DE" noProof="0" dirty="0"/>
              <a:t> (zur Laufzeit) </a:t>
            </a:r>
            <a:r>
              <a:rPr lang="de-DE" noProof="0"/>
              <a:t>von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/>
              <a:t>:</a:t>
            </a:r>
            <a:br>
              <a:rPr lang="de-DE" noProof="0"/>
            </a:br>
            <a:r>
              <a:rPr lang="de-DE" noProof="0"/>
              <a:t>(1) 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EnergyMinimizingStrategy*</a:t>
            </a:r>
            <a:b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/>
              <a:t>(2)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WaitingTimeMinimizingStragy*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/>
              <a:t>Funktioniert </a:t>
            </a:r>
            <a:r>
              <a:rPr lang="de-DE" noProof="0" dirty="0"/>
              <a:t>in C++ </a:t>
            </a:r>
            <a:r>
              <a:rPr lang="de-DE" b="1" noProof="0" dirty="0"/>
              <a:t>nur mit Pointern/Referenzen</a:t>
            </a:r>
            <a:r>
              <a:rPr lang="de-DE" noProof="0" dirty="0"/>
              <a:t> – nicht mit Werten!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https://en.wikipedia.org/wiki/Polymorphism_(computer_science)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Ein einfaches Beispiel für Polymorphie in C++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print() override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b) { 	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&amp;b){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...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67106" y="53405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356333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788024" y="4179383"/>
            <a:ext cx="3405294" cy="83379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Polymorphie </a:t>
            </a:r>
            <a:r>
              <a:rPr lang="de-DE">
                <a:solidFill>
                  <a:schemeClr val="bg1"/>
                </a:solidFill>
              </a:rPr>
              <a:t>funktioniert in C++</a:t>
            </a:r>
            <a:r>
              <a:rPr lang="de-DE" b="1">
                <a:solidFill>
                  <a:schemeClr val="bg1"/>
                </a:solidFill>
              </a:rPr>
              <a:t> nur mit Pointern und Referenzen</a:t>
            </a: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891920"/>
            <a:ext cx="3354336" cy="60534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(Abstrakte) Oberklasse </a:t>
            </a:r>
            <a:r>
              <a:rPr lang="de-DE">
                <a:solidFill>
                  <a:schemeClr val="bg1"/>
                </a:solidFill>
              </a:rPr>
              <a:t>kann nicht instantiiert werden.</a:t>
            </a: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Konkrete Unterklassen</a:t>
            </a: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Separation </a:t>
            </a:r>
            <a:r>
              <a:rPr lang="de-DE" b="1" err="1">
                <a:solidFill>
                  <a:schemeClr val="bg1"/>
                </a:solidFill>
              </a:rPr>
              <a:t>of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Concerns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>
                <a:solidFill>
                  <a:schemeClr val="bg1"/>
                </a:solidFill>
              </a:rPr>
              <a:t>Erweiterbarkeit</a:t>
            </a:r>
            <a:r>
              <a:rPr lang="de-DE">
                <a:solidFill>
                  <a:schemeClr val="bg1"/>
                </a:solidFill>
              </a:rPr>
              <a:t>).  Die richtige Methode wird "magisch" 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662612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</a:t>
            </a:r>
            <a:r>
              <a:rPr lang="de-DE" altLang="de-DE" sz="1800"/>
              <a:t>Vorteil von Polymorphie</a:t>
            </a:r>
            <a:r>
              <a:rPr lang="de-DE" altLang="de-DE" sz="1800" b="0"/>
              <a:t>? </a:t>
            </a:r>
            <a:br>
              <a:rPr lang="de-DE" altLang="de-DE" sz="1800" b="0"/>
            </a:b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[Exkurs] Was hat Polymorphie mit Vererbung zu tun?  Geht es auch ohne Vererbung?</a:t>
            </a:r>
          </a:p>
        </p:txBody>
      </p:sp>
    </p:spTree>
    <p:extLst>
      <p:ext uri="{BB962C8B-B14F-4D97-AF65-F5344CB8AC3E}">
        <p14:creationId xmlns:p14="http://schemas.microsoft.com/office/powerpoint/2010/main" val="252270454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1603376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2A00FF"/>
                </a:solidFill>
                <a:latin typeface="Consolas"/>
              </a:rPr>
              <a:t>"Floor.hpp"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*elevator)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endParaRPr lang="en-US" sz="1200" b="1">
              <a:solidFill>
                <a:srgbClr val="7F0055"/>
              </a:solidFill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override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20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  <a:endParaRPr lang="de-DE" sz="120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1603376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err="1"/>
              <a:t>ElevatorStrategy</a:t>
            </a:r>
            <a:endParaRPr lang="de-DE" altLang="de-DE" noProof="0" dirty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4140200" y="5013176"/>
            <a:ext cx="4392488" cy="1296144"/>
          </a:xfrm>
          <a:prstGeom prst="wedgeRoundRectCallout">
            <a:avLst>
              <a:gd name="adj1" fmla="val -109124"/>
              <a:gd name="adj2" fmla="val -248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>
                <a:solidFill>
                  <a:schemeClr val="bg1"/>
                </a:solidFill>
              </a:rPr>
              <a:t>Forward Declaration</a:t>
            </a:r>
            <a:r>
              <a:rPr lang="de-DE" sz="1600">
                <a:solidFill>
                  <a:schemeClr val="bg1"/>
                </a:solidFill>
              </a:rPr>
              <a:t> (statt </a:t>
            </a:r>
            <a:r>
              <a:rPr lang="de-DE" sz="16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#include)</a:t>
            </a:r>
            <a:r>
              <a:rPr lang="de-DE" sz="1600">
                <a:solidFill>
                  <a:schemeClr val="bg1"/>
                </a:solidFill>
              </a:rPr>
              <a:t> um zyklische Abhängigkeit zu vermeiden</a:t>
            </a:r>
          </a:p>
          <a:p>
            <a:pPr>
              <a:defRPr/>
            </a:pPr>
            <a:r>
              <a:rPr lang="de-DE" sz="1600" b="1">
                <a:solidFill>
                  <a:schemeClr val="bg1"/>
                </a:solidFill>
              </a:rPr>
              <a:t>Nur Referenzen oder Pointer </a:t>
            </a:r>
            <a:r>
              <a:rPr lang="de-DE" sz="1600">
                <a:solidFill>
                  <a:schemeClr val="bg1"/>
                </a:solidFill>
              </a:rPr>
              <a:t>auf die referenzierte Klasse können genutzt werden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In der .cpp-Datei 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/>
              <a:t>ElevatorStrategy.cpp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"Elevator():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"~Elevator():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"Elevator::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" Polymorphic call to strategy."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* und nicht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Parameter ohne Namen möglich</a:t>
            </a: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Sichtbarkeits-</a:t>
            </a:r>
            <a:r>
              <a:rPr lang="de-DE" altLang="de-DE" noProof="0" dirty="0" err="1"/>
              <a:t>Modifier</a:t>
            </a:r>
            <a:r>
              <a:rPr lang="de-DE" altLang="de-DE" noProof="0" dirty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>
              <a:gd name="adj" fmla="val 10491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</a:br>
            <a:b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</a:br>
            <a:b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  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 dirty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77528" y="1544282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</a:br>
            <a:b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//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():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"Destroying energy minimizing strategy"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(...):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"Perform some complex calculation ..."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 dirty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78967" y="4437112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>
                <a:solidFill>
                  <a:schemeClr val="bg1"/>
                </a:solidFill>
              </a:rPr>
              <a:t>-</a:t>
            </a:r>
            <a:r>
              <a:rPr lang="de-DE" b="1">
                <a:solidFill>
                  <a:schemeClr val="bg1"/>
                </a:solidFill>
              </a:rPr>
              <a:t>Vererbung</a:t>
            </a:r>
            <a:r>
              <a:rPr lang="de-DE">
                <a:solidFill>
                  <a:schemeClr val="bg1"/>
                </a:solidFill>
              </a:rPr>
              <a:t> entspricht dem Vererbungskonzept in Java. </a:t>
            </a: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>
                <a:solidFill>
                  <a:schemeClr val="bg1"/>
                </a:solidFill>
              </a:rPr>
              <a:t>-</a:t>
            </a:r>
            <a:r>
              <a:rPr lang="de-DE">
                <a:solidFill>
                  <a:schemeClr val="bg1"/>
                </a:solidFill>
              </a:rPr>
              <a:t>Vererbung 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301774" y="1537514"/>
            <a:ext cx="3600450" cy="3239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z="1600" dirty="0"/>
              <a:t>EnergyMinimizingElevatorStrategy</a:t>
            </a:r>
            <a:r>
              <a:rPr lang="de-DE" dirty="0"/>
              <a:t>.hpp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4937160" y="1537515"/>
            <a:ext cx="3936218" cy="3239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z="1600" dirty="0"/>
              <a:t>EnergyMinimizingElevatorStrategy.cpp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Ergänzende Ressourcen</a:t>
            </a:r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Konstruktion und Destruktion bei 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Vorteil</a:t>
            </a:r>
            <a:r>
              <a:rPr lang="de-DE" noProof="0" dirty="0"/>
              <a:t>: Während der Konstruktion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noProof="0" dirty="0"/>
              <a:t> kann auf die Felder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/>
              <a:t>Wird spannend bei </a:t>
            </a:r>
            <a:r>
              <a:rPr lang="de-DE" b="1" noProof="0" dirty="0"/>
              <a:t>Mehrfachvererbung</a:t>
            </a:r>
            <a:r>
              <a:rPr lang="de-DE" noProof="0" dirty="0"/>
              <a:t> (siehe später)</a:t>
            </a:r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(Teil-)Instanz der Basisklasse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Unterklassen-spezifische Daten</a:t>
            </a: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2858460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dirty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"Building.hpp"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{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		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249478" y="1497806"/>
            <a:ext cx="2782888" cy="606425"/>
          </a:xfrm>
          <a:prstGeom prst="wedgeRoundRectCallout">
            <a:avLst>
              <a:gd name="adj1" fmla="val -62691"/>
              <a:gd name="adj2" fmla="val -88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Konstruktoren</a:t>
            </a:r>
            <a:r>
              <a:rPr lang="de-DE">
                <a:solidFill>
                  <a:schemeClr val="bg1"/>
                </a:solidFill>
              </a:rPr>
              <a:t>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990230" y="3827463"/>
            <a:ext cx="2782888" cy="604837"/>
          </a:xfrm>
          <a:prstGeom prst="wedgeRoundRectCallout">
            <a:avLst>
              <a:gd name="adj1" fmla="val -56868"/>
              <a:gd name="adj2" fmla="val 119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hat aber </a:t>
            </a:r>
            <a:r>
              <a:rPr lang="de-DE" b="1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990230" y="5421198"/>
            <a:ext cx="2782888" cy="816113"/>
          </a:xfrm>
          <a:prstGeom prst="wedgeRoundRectCallout">
            <a:avLst>
              <a:gd name="adj1" fmla="val -59364"/>
              <a:gd name="adj2" fmla="val 413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58064" y="3655908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658064" y="5434891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" grpId="0"/>
      <p:bldP spid="11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noProof="0" dirty="0"/>
              <a:t>Im Gegensatz zu Java ist bei C++ aus Effizienzgründen die </a:t>
            </a:r>
            <a:r>
              <a:rPr lang="de-DE" altLang="de-DE" b="1" noProof="0" dirty="0"/>
              <a:t>polymorphe Behandlung</a:t>
            </a:r>
            <a:r>
              <a:rPr lang="de-DE" altLang="de-DE" b="0" noProof="0" dirty="0"/>
              <a:t> von Methoden </a:t>
            </a:r>
            <a:r>
              <a:rPr lang="de-DE" altLang="de-DE" b="1" noProof="0" dirty="0"/>
              <a:t>per Default ausgeschaltet</a:t>
            </a:r>
          </a:p>
          <a:p>
            <a:endParaRPr lang="de-DE" altLang="de-DE" noProof="0" dirty="0"/>
          </a:p>
          <a:p>
            <a:r>
              <a:rPr lang="de-DE" altLang="de-DE" b="0" noProof="0" dirty="0"/>
              <a:t>Es muss explizit mit dem </a:t>
            </a:r>
            <a:r>
              <a:rPr lang="de-DE" altLang="de-DE" b="1" noProof="0" dirty="0"/>
              <a:t>Schlüsselwort </a:t>
            </a:r>
            <a:r>
              <a:rPr lang="de-DE" altLang="de-DE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noProof="0" dirty="0"/>
              <a:t> angegeben werden, welche Methoden polymorph zu behandeln sind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 werden als virtuell gekennzeichnet (</a:t>
            </a:r>
            <a:r>
              <a:rPr lang="de-DE" b="1">
                <a:solidFill>
                  <a:schemeClr val="bg1"/>
                </a:solidFill>
              </a:rPr>
              <a:t>nur im Header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>
                <a:solidFill>
                  <a:schemeClr val="bg1"/>
                </a:solidFill>
              </a:rPr>
              <a:t> muss nicht in Subklassen wiederholt werden, wird aber häufig der Übersicht halber 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Regel</a:t>
            </a:r>
            <a:r>
              <a:rPr lang="de-DE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>
                <a:solidFill>
                  <a:schemeClr val="bg1"/>
                </a:solidFill>
              </a:rPr>
              <a:t>virtuellen Destruktor</a:t>
            </a:r>
            <a:r>
              <a:rPr lang="de-DE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16388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7594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Warum muss der </a:t>
            </a:r>
            <a:r>
              <a:rPr lang="de-DE" altLang="de-DE" sz="1800"/>
              <a:t>Destruktor</a:t>
            </a:r>
            <a:r>
              <a:rPr lang="de-DE" altLang="de-DE" sz="1800" b="0"/>
              <a:t> in einer Klasse mit </a:t>
            </a:r>
            <a:r>
              <a:rPr lang="de-DE" altLang="de-DE" sz="1800"/>
              <a:t>virtuellen</a:t>
            </a:r>
            <a:r>
              <a:rPr lang="de-DE" altLang="de-DE" sz="1800" b="0"/>
              <a:t> </a:t>
            </a:r>
            <a:r>
              <a:rPr lang="de-DE" altLang="de-DE" sz="1800"/>
              <a:t>Methoden</a:t>
            </a:r>
            <a:r>
              <a:rPr lang="de-DE" altLang="de-DE" sz="1800" b="0"/>
              <a:t> auch </a:t>
            </a:r>
            <a:r>
              <a:rPr lang="de-DE" altLang="de-DE" sz="1800"/>
              <a:t>virtuell</a:t>
            </a:r>
            <a:r>
              <a:rPr lang="de-DE" altLang="de-DE" sz="1800" b="0"/>
              <a:t> sein?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Wo sind </a:t>
            </a:r>
            <a:r>
              <a:rPr lang="de-DE" altLang="de-DE" sz="1800"/>
              <a:t>virtuelle Konstruktoren </a:t>
            </a:r>
            <a:r>
              <a:rPr lang="de-DE" altLang="de-DE" sz="1800" b="0"/>
              <a:t>nützlich?</a:t>
            </a:r>
          </a:p>
        </p:txBody>
      </p:sp>
    </p:spTree>
    <p:extLst>
      <p:ext uri="{BB962C8B-B14F-4D97-AF65-F5344CB8AC3E}">
        <p14:creationId xmlns:p14="http://schemas.microsoft.com/office/powerpoint/2010/main" val="65763050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[Exkurs] Virtual </a:t>
            </a:r>
            <a:r>
              <a:rPr lang="de-DE" altLang="de-DE" noProof="0" dirty="0" err="1"/>
              <a:t>Method</a:t>
            </a:r>
            <a:r>
              <a:rPr lang="de-DE" altLang="de-DE" noProof="0" dirty="0"/>
              <a:t> Table</a:t>
            </a:r>
            <a:br>
              <a:rPr lang="de-DE" altLang="de-DE" noProof="0" dirty="0"/>
            </a:br>
            <a:r>
              <a:rPr lang="de-DE" altLang="de-DE" noProof="0" dirty="0"/>
              <a:t>    </a:t>
            </a:r>
            <a:r>
              <a:rPr lang="de-DE" altLang="de-DE" sz="2000" noProof="0" dirty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noProof="0" dirty="0"/>
              <a:t>Egal, wie der Pointer auf ein Objekt deklariert ist (z.B. </a:t>
            </a:r>
            <a:r>
              <a:rPr 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noProof="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noProof="0" dirty="0"/>
              <a:t>)</a:t>
            </a:r>
            <a:r>
              <a:rPr lang="de-DE" b="0" noProof="0" dirty="0"/>
              <a:t>, </a:t>
            </a:r>
            <a:r>
              <a:rPr lang="de-DE" b="1" noProof="0" dirty="0"/>
              <a:t>das Objekt behält seinen Typ </a:t>
            </a:r>
            <a:r>
              <a:rPr lang="de-DE" b="0" noProof="0" dirty="0"/>
              <a:t>(z.B. </a:t>
            </a:r>
            <a:r>
              <a:rPr 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b="0" noProof="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noProof="0" dirty="0"/>
              <a:t>).</a:t>
            </a:r>
          </a:p>
          <a:p>
            <a:r>
              <a:rPr lang="de-DE" b="1" noProof="0" dirty="0"/>
              <a:t>Jede Klasse </a:t>
            </a:r>
            <a:r>
              <a:rPr lang="de-DE" b="0" noProof="0" dirty="0"/>
              <a:t>besitzt eine </a:t>
            </a:r>
            <a:r>
              <a:rPr lang="de-DE" b="1" noProof="0" dirty="0"/>
              <a:t>Lookup-Tabelle (</a:t>
            </a:r>
            <a:r>
              <a:rPr lang="de-DE" b="1" i="1" noProof="0" dirty="0" err="1"/>
              <a:t>vtable</a:t>
            </a:r>
            <a:r>
              <a:rPr lang="de-DE" b="1" noProof="0" dirty="0"/>
              <a:t>)</a:t>
            </a:r>
            <a:r>
              <a:rPr lang="de-DE" i="1" noProof="0" dirty="0"/>
              <a:t>,</a:t>
            </a:r>
            <a:r>
              <a:rPr lang="de-DE" b="0" noProof="0" dirty="0"/>
              <a:t> die jeder </a:t>
            </a:r>
            <a:r>
              <a:rPr lang="de-DE" noProof="0" dirty="0"/>
              <a:t>virtuellen </a:t>
            </a:r>
            <a:r>
              <a:rPr lang="de-DE" b="0" noProof="0" dirty="0"/>
              <a:t>Methode ihre Implementierung zuweist.</a:t>
            </a:r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>
                <a:solidFill>
                  <a:schemeClr val="bg1"/>
                </a:solidFill>
              </a:rPr>
              <a:t>/</a:t>
            </a:r>
            <a:r>
              <a:rPr lang="en-US" b="1" err="1">
                <a:solidFill>
                  <a:schemeClr val="bg1"/>
                </a:solidFill>
              </a:rPr>
              <a:t>VTable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[DE]</a:t>
            </a: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2707637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2799861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2933104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br>
              <a:rPr kumimoji="0" lang="en-US" altLang="en-US" sz="1200" b="1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415663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446105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4750473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4750473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4893348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175923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436145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171313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171313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6962532"/>
              </p:ext>
            </p:extLst>
          </p:nvPr>
        </p:nvGraphicFramePr>
        <p:xfrm>
          <a:off x="3328988" y="2947249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80" name="Arbeitsblatt" r:id="rId4" imgW="3552843" imgH="1076314" progId="Excel.Sheet.12">
                  <p:embed/>
                </p:oleObj>
              </mc:Choice>
              <mc:Fallback>
                <p:oleObj name="Arbeitsblatt" r:id="rId4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8988" y="2947249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477575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331848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5940152" y="2477490"/>
            <a:ext cx="2997468" cy="814932"/>
          </a:xfrm>
          <a:prstGeom prst="wedgeRoundRectCallout">
            <a:avLst>
              <a:gd name="adj1" fmla="val -53889"/>
              <a:gd name="adj2" fmla="val 678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 defTabSz="357188">
              <a:defRPr/>
            </a:pPr>
            <a:r>
              <a:rPr lang="de-DE" b="1">
                <a:solidFill>
                  <a:schemeClr val="bg1"/>
                </a:solidFill>
              </a:rPr>
              <a:t>Java</a:t>
            </a:r>
            <a:r>
              <a:rPr lang="de-DE">
                <a:solidFill>
                  <a:schemeClr val="bg1"/>
                </a:solidFill>
              </a:rPr>
              <a:t>: 	alle Methoden</a:t>
            </a:r>
            <a:br>
              <a:rPr lang="de-DE">
                <a:solidFill>
                  <a:schemeClr val="bg1"/>
                </a:solidFill>
              </a:rPr>
            </a:br>
            <a:r>
              <a:rPr lang="de-DE" b="1">
                <a:solidFill>
                  <a:schemeClr val="bg1"/>
                </a:solidFill>
              </a:rPr>
              <a:t>C++</a:t>
            </a:r>
            <a:r>
              <a:rPr lang="de-DE">
                <a:solidFill>
                  <a:schemeClr val="bg1"/>
                </a:solidFill>
              </a:rPr>
              <a:t>: 	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/>
              <a:t> </a:t>
            </a:r>
            <a:r>
              <a:rPr lang="de-DE">
                <a:solidFill>
                  <a:schemeClr val="bg1"/>
                </a:solidFill>
              </a:rPr>
              <a:t>Methoden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3652080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Falls kein Eintrag/NULL: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Verwende Methode des Typs des Pointers.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6"/>
              </a:rPr>
              <a:t>https://en.wikipedia.org/wiki/Virtual_method_table</a:t>
            </a:r>
            <a:r>
              <a:rPr lang="en-US" sz="1200"/>
              <a:t> </a:t>
            </a:r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996609"/>
              </p:ext>
            </p:extLst>
          </p:nvPr>
        </p:nvGraphicFramePr>
        <p:xfrm>
          <a:off x="3341688" y="4755411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81" name="Arbeitsblatt" r:id="rId7" imgW="3552843" imgH="809440" progId="Excel.Sheet.12">
                  <p:embed/>
                </p:oleObj>
              </mc:Choice>
              <mc:Fallback>
                <p:oleObj name="Arbeitsblatt" r:id="rId7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1688" y="4755411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217248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" name="Gruppieren 7"/>
          <p:cNvGrpSpPr/>
          <p:nvPr/>
        </p:nvGrpSpPr>
        <p:grpSpPr>
          <a:xfrm>
            <a:off x="467544" y="5624105"/>
            <a:ext cx="7889602" cy="573981"/>
            <a:chOff x="467544" y="5624105"/>
            <a:chExt cx="7889602" cy="573981"/>
          </a:xfrm>
        </p:grpSpPr>
        <p:sp>
          <p:nvSpPr>
            <p:cNvPr id="3" name="Rechteck 2"/>
            <p:cNvSpPr/>
            <p:nvPr/>
          </p:nvSpPr>
          <p:spPr>
            <a:xfrm>
              <a:off x="467544" y="5848118"/>
              <a:ext cx="7889602" cy="3499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de-DE">
                  <a:latin typeface="Consolas" panose="020B0609020204030204" pitchFamily="49" charset="0"/>
                  <a:cs typeface="Consolas" panose="020B0609020204030204" pitchFamily="49" charset="0"/>
                </a:rPr>
                <a:t>ElevatorStrategy *strategy = new EnergyMinimizingStrategy()</a:t>
              </a:r>
              <a:endParaRPr lang="en-US"/>
            </a:p>
          </p:txBody>
        </p:sp>
        <p:cxnSp>
          <p:nvCxnSpPr>
            <p:cNvPr id="28" name="Gerade Verbindung mit Pfeil 27"/>
            <p:cNvCxnSpPr/>
            <p:nvPr/>
          </p:nvCxnSpPr>
          <p:spPr bwMode="auto">
            <a:xfrm flipH="1">
              <a:off x="3491880" y="5624105"/>
              <a:ext cx="1008112" cy="245730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chemeClr val="tx1"/>
              </a:solidFill>
              <a:prstDash val="sysDot"/>
              <a:round/>
              <a:headEnd type="arrow" w="lg" len="lg"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9" grpId="0"/>
      <p:bldP spid="24" grpId="0" animBg="1"/>
      <p:bldP spid="25" grpId="0" animBg="1"/>
      <p:bldP spid="26" grpId="0"/>
      <p:bldP spid="27" grpId="0" animBg="1"/>
      <p:bldP spid="34" grpId="0" animBg="1"/>
      <p:bldP spid="35" grpId="0" animBg="1"/>
      <p:bldP spid="36" grpId="0" animBg="1"/>
      <p:bldP spid="48" grpId="0" animBg="1"/>
      <p:bldP spid="50" grpId="0" animBg="1"/>
      <p:bldP spid="41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435600" y="3125788"/>
            <a:ext cx="2784475" cy="606425"/>
          </a:xfrm>
          <a:prstGeom prst="wedgeRoundRectCallout">
            <a:avLst>
              <a:gd name="adj1" fmla="val -41063"/>
              <a:gd name="adj2" fmla="val 980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89500" y="4630738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alle </a:t>
            </a:r>
            <a:r>
              <a:rPr lang="de-DE" err="1">
                <a:solidFill>
                  <a:schemeClr val="bg1"/>
                </a:solidFill>
              </a:rPr>
              <a:t>Destruktoren</a:t>
            </a:r>
            <a:r>
              <a:rPr lang="de-DE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96294" y="2992452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Pure Virtual	= "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noProof="0" dirty="0"/>
              <a:t> + 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noProof="0" dirty="0"/>
              <a:t>"</a:t>
            </a:r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 dirty="0"/>
              <a:t>Entspricht einer </a:t>
            </a:r>
            <a:r>
              <a:rPr lang="de-DE" altLang="de-DE" sz="1800" dirty="0"/>
              <a:t>abstrakten Methode </a:t>
            </a:r>
            <a:r>
              <a:rPr lang="de-DE" altLang="de-DE" sz="1800" b="0" dirty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 dirty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 dirty="0"/>
              <a:t>Klasse mit mind. einer rein virtuellen Methode entspricht </a:t>
            </a:r>
            <a:r>
              <a:rPr lang="de-DE" altLang="de-DE" sz="1800" dirty="0"/>
              <a:t>abstrakter Klasse</a:t>
            </a:r>
            <a:r>
              <a:rPr lang="de-DE" altLang="de-DE" sz="1800" b="0" dirty="0"/>
              <a:t> oder </a:t>
            </a:r>
            <a:r>
              <a:rPr lang="de-DE" altLang="de-DE" sz="1800" dirty="0"/>
              <a:t>Interface</a:t>
            </a:r>
            <a:r>
              <a:rPr lang="de-DE" altLang="de-DE" sz="1800" b="0" dirty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 dirty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 dirty="0"/>
              <a:t>Methode kann von Unterklassen implementiert werden, muss aber nicht. (~ Hierarchie abstrakter Klassen)</a:t>
            </a:r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>
                <a:solidFill>
                  <a:schemeClr val="bg1"/>
                </a:solidFill>
              </a:rPr>
              <a:t> nicht mehr </a:t>
            </a:r>
            <a:r>
              <a:rPr lang="de-DE" err="1">
                <a:solidFill>
                  <a:schemeClr val="bg1"/>
                </a:solidFill>
              </a:rPr>
              <a:t>instantiiert</a:t>
            </a:r>
            <a:r>
              <a:rPr lang="de-DE">
                <a:solidFill>
                  <a:schemeClr val="bg1"/>
                </a:solidFill>
              </a:rPr>
              <a:t> werden.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 ist hiermit </a:t>
            </a:r>
            <a:r>
              <a:rPr lang="de-DE" b="1">
                <a:solidFill>
                  <a:schemeClr val="bg1"/>
                </a:solidFill>
              </a:rPr>
              <a:t>rein virtuell</a:t>
            </a:r>
            <a:r>
              <a:rPr lang="de-DE">
                <a:solidFill>
                  <a:schemeClr val="bg1"/>
                </a:solidFill>
              </a:rPr>
              <a:t> – keine Implementierung in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 </a:t>
            </a:r>
            <a:r>
              <a:rPr lang="de-DE">
                <a:solidFill>
                  <a:schemeClr val="bg1"/>
                </a:solidFill>
              </a:rPr>
              <a:t>möglich.</a:t>
            </a: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8" grpId="0" animBg="1"/>
      <p:bldP spid="5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23556" name="Textfeld 4"/>
          <p:cNvSpPr txBox="1">
            <a:spLocks noChangeArrowheads="1"/>
          </p:cNvSpPr>
          <p:nvPr/>
        </p:nvSpPr>
        <p:spPr bwMode="auto">
          <a:xfrm>
            <a:off x="252412" y="1987550"/>
            <a:ext cx="7055891" cy="249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Wieso sind </a:t>
            </a:r>
            <a:r>
              <a:rPr lang="de-DE" altLang="de-DE" sz="1800" dirty="0"/>
              <a:t>virtuelle Methoden "teuer"</a:t>
            </a:r>
            <a:r>
              <a:rPr lang="de-DE" altLang="de-DE" sz="1800" b="0" dirty="0"/>
              <a:t>?</a:t>
            </a:r>
            <a:br>
              <a:rPr lang="de-DE" altLang="de-DE" sz="1800" b="0" dirty="0"/>
            </a:br>
            <a:br>
              <a:rPr lang="de-DE" altLang="de-DE" sz="1800" b="0" dirty="0"/>
            </a:br>
            <a:r>
              <a:rPr lang="de-DE" altLang="de-DE" sz="1800" b="0" dirty="0"/>
              <a:t>Was bedeutet jede </a:t>
            </a:r>
            <a:r>
              <a:rPr lang="de-DE" altLang="de-DE" sz="1800" dirty="0" err="1"/>
              <a:t>const</a:t>
            </a:r>
            <a:r>
              <a:rPr lang="de-DE" altLang="de-DE" sz="1800" dirty="0"/>
              <a:t>-Verwendung</a:t>
            </a:r>
            <a:r>
              <a:rPr lang="de-DE" altLang="de-DE" sz="1800" b="0" dirty="0"/>
              <a:t> im folgenden Ausdruck: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800" b="0" dirty="0"/>
            </a:b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2400" b="0" dirty="0"/>
              <a:t> </a:t>
            </a:r>
            <a:r>
              <a:rPr lang="en-US" altLang="de-DE" sz="1800" dirty="0" err="1">
                <a:solidFill>
                  <a:srgbClr val="005032"/>
                </a:solidFill>
                <a:latin typeface="Consolas" pitchFamily="49" charset="0"/>
              </a:rPr>
              <a:t>ElevatoryStrategy</a:t>
            </a:r>
            <a:r>
              <a:rPr lang="en-US" altLang="de-DE" sz="2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8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dirty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*elevator) </a:t>
            </a:r>
            <a:b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8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1721192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Online C++-Referenzen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>
                <a:solidFill>
                  <a:schemeClr val="accent2"/>
                </a:solidFill>
                <a:hlinkClick r:id="rId2"/>
              </a:rPr>
              <a:t>http://www.cplusplus.com/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>
                <a:solidFill>
                  <a:schemeClr val="accent2"/>
                </a:solidFill>
                <a:hlinkClick r:id="rId3"/>
              </a:rPr>
              <a:t>http://en.cppreference.com/w/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/>
              <a:t>Erläuterung von </a:t>
            </a:r>
            <a:r>
              <a:rPr lang="de-DE" b="1" dirty="0"/>
              <a:t>Best Practices </a:t>
            </a:r>
            <a:r>
              <a:rPr lang="de-DE" dirty="0"/>
              <a:t>und </a:t>
            </a:r>
            <a:r>
              <a:rPr lang="de-DE" b="1" dirty="0"/>
              <a:t>Programmierkonzepten </a:t>
            </a:r>
            <a:r>
              <a:rPr lang="de-DE" dirty="0"/>
              <a:t>für C++</a:t>
            </a:r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Typumwandlung </a:t>
            </a:r>
            <a:r>
              <a:rPr lang="de-DE" noProof="0" dirty="0"/>
              <a:t>(Casting)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897015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/>
              <a:t>Ein (Type) Cast ändert den Typ einer Variablen, also die Interpretation der gespeicherten Information.</a:t>
            </a:r>
          </a:p>
          <a:p>
            <a:pPr marL="0" indent="0">
              <a:buNone/>
            </a:pPr>
            <a:r>
              <a:rPr lang="de-DE" b="1" noProof="0" dirty="0"/>
              <a:t>Java</a:t>
            </a:r>
          </a:p>
          <a:p>
            <a:pPr marL="463550" indent="-285750"/>
            <a:r>
              <a:rPr lang="de-DE" b="1" noProof="0" dirty="0" err="1"/>
              <a:t>Casts</a:t>
            </a:r>
            <a:r>
              <a:rPr lang="de-DE" b="1" noProof="0" dirty="0"/>
              <a:t> in Sonderrolle </a:t>
            </a:r>
            <a:r>
              <a:rPr lang="de-DE" noProof="0" dirty="0"/>
              <a:t>(Sprachfeature)</a:t>
            </a:r>
          </a:p>
          <a:p>
            <a:pPr marL="463550" indent="-285750"/>
            <a:r>
              <a:rPr lang="de-DE" noProof="0" dirty="0"/>
              <a:t>Nur </a:t>
            </a:r>
            <a:r>
              <a:rPr lang="de-DE" noProof="0" dirty="0" err="1"/>
              <a:t>Typecast</a:t>
            </a:r>
            <a:r>
              <a:rPr lang="de-DE" noProof="0" dirty="0"/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sb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)b;</a:t>
            </a:r>
          </a:p>
          <a:p>
            <a:pPr marL="463550" indent="-285750"/>
            <a:r>
              <a:rPr lang="de-DE" noProof="0" dirty="0"/>
              <a:t>Laufzeitfehler bei Fehlschlag: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/>
              <a:t> C++:</a:t>
            </a:r>
          </a:p>
          <a:p>
            <a:pPr marL="463550" indent="-285750"/>
            <a:r>
              <a:rPr lang="de-DE" b="1" noProof="0" dirty="0" err="1"/>
              <a:t>Casts</a:t>
            </a:r>
            <a:r>
              <a:rPr lang="de-DE" b="1" noProof="0" dirty="0"/>
              <a:t> als reguläre Funktionen</a:t>
            </a:r>
            <a:r>
              <a:rPr lang="de-DE" noProof="0" dirty="0"/>
              <a:t>, große Vielfalt und durch Bibliotheken erweiterbar</a:t>
            </a: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de-DE" noProof="0" dirty="0"/>
              <a:t>	C-Stil; beliebige Umwandlung ist möglich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static_cast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&lt;int&gt;(3.0) </a:t>
            </a:r>
            <a:r>
              <a:rPr lang="de-DE" noProof="0" dirty="0"/>
              <a:t>	Umwandlung ohne Laufzeitcheck 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dynamic_cast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&lt;SC*&gt;(c) 	</a:t>
            </a:r>
            <a:r>
              <a:rPr lang="de-DE" noProof="0" dirty="0"/>
              <a:t>Umwandlung von c in Typ SC* mit Laufzeitcheck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reinterpret_cast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&lt;C&gt;(x)</a:t>
            </a:r>
            <a:r>
              <a:rPr lang="de-DE" noProof="0" dirty="0"/>
              <a:t>	beliebige Umwandlung </a:t>
            </a:r>
            <a:r>
              <a:rPr lang="de-DE" dirty="0"/>
              <a:t>in Typ C</a:t>
            </a:r>
            <a:endParaRPr lang="de-DE" noProof="0" dirty="0"/>
          </a:p>
          <a:p>
            <a:pPr marL="463550" indent="-285750">
              <a:tabLst>
                <a:tab pos="3321050" algn="l"/>
              </a:tabLst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*&gt;(c) </a:t>
            </a:r>
            <a:r>
              <a:rPr lang="de-DE" noProof="0" dirty="0"/>
              <a:t>	</a:t>
            </a:r>
            <a:r>
              <a:rPr lang="de-DE" noProof="0" dirty="0" err="1"/>
              <a:t>Constness</a:t>
            </a:r>
            <a:r>
              <a:rPr lang="de-DE" noProof="0" dirty="0"/>
              <a:t> entfernen (z.B.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char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*</a:t>
            </a:r>
            <a:r>
              <a:rPr lang="de-DE" noProof="0" dirty="0">
                <a:sym typeface="Wingdings" panose="05000000000000000000" pitchFamily="2" charset="2"/>
              </a:rPr>
              <a:t>)</a:t>
            </a:r>
            <a:endParaRPr lang="de-DE" noProof="0" dirty="0"/>
          </a:p>
          <a:p>
            <a:pPr marL="635000" lvl="1" indent="-28575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3"/>
              </a:rPr>
              <a:t>http://www.cplusplus.com/doc/tutorial/typecasting/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105692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Mehrfachvererbung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5868144" y="2162522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StudentAssistant</a:t>
              </a:r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4884" y="234734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Employee</a:t>
              </a:r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6" y="2629769"/>
              <a:ext cx="4320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6768"/>
              <a:ext cx="5754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8BA6037D-7747-4B1A-B5BE-5E62E07E70F0}"/>
              </a:ext>
            </a:extLst>
          </p:cNvPr>
          <p:cNvCxnSpPr>
            <a:stCxn id="9" idx="0"/>
            <a:endCxn id="6" idx="3"/>
          </p:cNvCxnSpPr>
          <p:nvPr/>
        </p:nvCxnSpPr>
        <p:spPr bwMode="auto">
          <a:xfrm flipV="1">
            <a:off x="6439509" y="2656678"/>
            <a:ext cx="0" cy="27399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564D9E0B-6E41-46DA-8350-14C5B7BC0165}"/>
              </a:ext>
            </a:extLst>
          </p:cNvPr>
          <p:cNvCxnSpPr>
            <a:stCxn id="13" idx="1"/>
            <a:endCxn id="11" idx="3"/>
          </p:cNvCxnSpPr>
          <p:nvPr/>
        </p:nvCxnSpPr>
        <p:spPr bwMode="auto">
          <a:xfrm flipV="1">
            <a:off x="8057423" y="2652737"/>
            <a:ext cx="14" cy="27397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noProof="0" dirty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noProof="0" dirty="0"/>
              <a:t>Attribute und Methoden einer Oberklasse sind Bestandteil der Unterklasse (außer </a:t>
            </a:r>
            <a:r>
              <a:rPr lang="de-DE" altLang="de-DE" b="1" kern="1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noProof="0" dirty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StudentAssistant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Error: request for name is ambiguous */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</a:t>
            </a:r>
            <a:r>
              <a:rPr lang="de-DE" altLang="de-DE" sz="1400" b="0" err="1"/>
              <a:t>name</a:t>
            </a:r>
            <a:r>
              <a:rPr lang="de-DE" altLang="de-DE" sz="1400" b="0"/>
              <a:t> : </a:t>
            </a:r>
            <a:r>
              <a:rPr lang="de-DE" altLang="de-DE" sz="1400" b="0" err="1"/>
              <a:t>string</a:t>
            </a:r>
            <a:endParaRPr lang="de-DE" altLang="de-DE" sz="1400" b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Employee</a:t>
            </a:r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520589"/>
            <a:ext cx="2232025" cy="868363"/>
          </a:xfrm>
          <a:prstGeom prst="wedgeRoundRectCallout">
            <a:avLst>
              <a:gd name="adj1" fmla="val -39723"/>
              <a:gd name="adj2" fmla="val -805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Namenskonflikt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619268" y="4609074"/>
            <a:ext cx="3001442" cy="1628238"/>
            <a:chOff x="619268" y="4609074"/>
            <a:chExt cx="3001442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:StudentAss.</a:t>
              </a: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619268" y="5144053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/>
                <a:t>Speicherbild</a:t>
              </a:r>
              <a:endParaRPr lang="en-US" b="1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</a:t>
            </a:r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</a:t>
            </a:r>
          </a:p>
        </p:txBody>
      </p:sp>
      <p:sp>
        <p:nvSpPr>
          <p:cNvPr id="35" name="Textfeld 34"/>
          <p:cNvSpPr txBox="1"/>
          <p:nvPr/>
        </p:nvSpPr>
        <p:spPr>
          <a:xfrm>
            <a:off x="7032828" y="5643953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Auflösung der Mehrdeutigkeit durch Verwendung des vollständigen Namens </a:t>
            </a:r>
            <a:r>
              <a:rPr lang="de-DE" altLang="de-DE" noProof="0" dirty="0">
                <a:sym typeface="Wingdings" charset="2"/>
              </a:rPr>
              <a:t>(</a:t>
            </a:r>
            <a:r>
              <a:rPr lang="de-DE" altLang="de-DE" b="1" noProof="0" dirty="0" err="1">
                <a:sym typeface="Wingdings" charset="2"/>
              </a:rPr>
              <a:t>S</a:t>
            </a:r>
            <a:r>
              <a:rPr lang="de-DE" altLang="de-DE" b="1" noProof="0" dirty="0" err="1"/>
              <a:t>cope</a:t>
            </a:r>
            <a:r>
              <a:rPr lang="de-DE" altLang="de-DE" b="1" noProof="0" dirty="0"/>
              <a:t>-Operator ::</a:t>
            </a:r>
            <a:r>
              <a:rPr lang="de-DE" altLang="de-DE" noProof="0" dirty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Employee</a:t>
            </a:r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Scope</a:t>
            </a:r>
            <a:r>
              <a:rPr lang="de-DE" b="1">
                <a:solidFill>
                  <a:schemeClr val="bg1"/>
                </a:solidFill>
              </a:rPr>
              <a:t>-Operator nötig!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StudentAssistant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3" name="Gruppieren 32"/>
          <p:cNvGrpSpPr/>
          <p:nvPr/>
        </p:nvGrpSpPr>
        <p:grpSpPr>
          <a:xfrm>
            <a:off x="699563" y="4609074"/>
            <a:ext cx="2921147" cy="1628238"/>
            <a:chOff x="699563" y="4609074"/>
            <a:chExt cx="2921147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:StudentAss.</a:t>
              </a: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699563" y="5102651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/>
                <a:t>Speicherbild</a:t>
              </a:r>
              <a:endParaRPr lang="en-US" b="1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!</a:t>
            </a:r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Speicherproblematik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noProof="0" dirty="0"/>
              <a:t>Mehrfach geerbte Oberklassen führen auch zur </a:t>
            </a:r>
            <a:r>
              <a:rPr lang="de-DE" altLang="de-DE" b="1" noProof="0" dirty="0"/>
              <a:t>unnötigen Bindung </a:t>
            </a:r>
            <a:r>
              <a:rPr lang="de-DE" altLang="de-DE" b="1" noProof="0"/>
              <a:t>von Speicher</a:t>
            </a:r>
            <a:endParaRPr lang="de-DE" altLang="de-DE" b="1" noProof="0" dirty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Employee</a:t>
            </a:r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22701" y="1414694"/>
            <a:ext cx="3628228" cy="2239618"/>
            <a:chOff x="4560418" y="2399151"/>
            <a:chExt cx="3628228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60418" y="3206114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:Person</a:t>
              </a: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:Person</a:t>
              </a: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b="1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StudentAssistant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Fehler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Methoden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/>
              <a:t>Für Methoden entsteht genau die gleiche Problematik!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43395" y="1414694"/>
            <a:ext cx="3607534" cy="2239618"/>
            <a:chOff x="4581112" y="2399151"/>
            <a:chExt cx="3607534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81112" y="3219518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:Person</a:t>
              </a: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:Person</a:t>
              </a: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58775" y="2349500"/>
            <a:ext cx="5005313" cy="266197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getName() {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1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StudentAssistant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h-&gt;getName();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5158591" y="4556832"/>
            <a:ext cx="3851560" cy="1765445"/>
            <a:chOff x="5158591" y="4556832"/>
            <a:chExt cx="3851560" cy="1765445"/>
          </a:xfrm>
        </p:grpSpPr>
        <p:sp>
          <p:nvSpPr>
            <p:cNvPr id="44" name="Abgerundete rechteckige Legende 43"/>
            <p:cNvSpPr/>
            <p:nvPr/>
          </p:nvSpPr>
          <p:spPr>
            <a:xfrm>
              <a:off x="5158591" y="4556832"/>
              <a:ext cx="3502747" cy="1765445"/>
            </a:xfrm>
            <a:prstGeom prst="wedgeRoundRectCallout">
              <a:avLst>
                <a:gd name="adj1" fmla="val -144847"/>
                <a:gd name="adj2" fmla="val -42117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function 'int main()': </a:t>
              </a:r>
              <a:b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11:6: error: request for 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member 'getName' is ambiguous </a:t>
              </a:r>
              <a:b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3:42: note: candidates are: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std::string Person::getName() 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std::string Person::getName()</a:t>
              </a:r>
            </a:p>
            <a:p>
              <a:pPr algn="l">
                <a:defRPr/>
              </a:pPr>
              <a:endPara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cs typeface="Consolas" panose="020B0609020204030204" pitchFamily="49" charset="0"/>
                </a:rPr>
                <a:t>Hilfreich?</a:t>
              </a:r>
              <a:endParaRPr lang="de-DE"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8312524" y="5603948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28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Virtuelle (Mehrfach-)Vererbung (I)</a:t>
            </a:r>
            <a:endParaRPr lang="de-DE" altLang="de-DE" i="1" noProof="0" dirty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/>
              <a:t>Lösung</a:t>
            </a:r>
            <a:r>
              <a:rPr lang="de-DE" altLang="de-DE" noProof="0" dirty="0"/>
              <a:t>: Mehrfach geerbte Oberklassen nur </a:t>
            </a:r>
            <a:r>
              <a:rPr lang="de-DE" altLang="de-DE" noProof="0"/>
              <a:t>einmal einbinden</a:t>
            </a:r>
            <a:br>
              <a:rPr lang="de-DE" altLang="de-DE" noProof="0"/>
            </a:br>
            <a:r>
              <a:rPr lang="de-DE" altLang="de-DE" noProof="0"/>
              <a:t>Schlüsselwort </a:t>
            </a:r>
            <a:r>
              <a:rPr lang="de-DE" altLang="de-DE" b="1" kern="12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noProof="0" dirty="0">
                <a:solidFill>
                  <a:srgbClr val="005AA9"/>
                </a:solidFill>
              </a:rPr>
              <a:t> </a:t>
            </a:r>
            <a:r>
              <a:rPr lang="de-DE" altLang="de-DE" noProof="0" dirty="0"/>
              <a:t>ermöglicht virtuelle Oberklassen / Vererbung</a:t>
            </a:r>
            <a:endParaRPr lang="de-DE" altLang="de-DE" i="1" noProof="0" dirty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Employee</a:t>
              </a:r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>
                <a:solidFill>
                  <a:schemeClr val="bg1"/>
                </a:solidFill>
              </a:rPr>
              <a:t>-Deklaration findet nicht an der Stelle statt, die sie nötig 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>
                <a:solidFill>
                  <a:schemeClr val="bg1"/>
                </a:solidFill>
              </a:rPr>
              <a:t>)!</a:t>
            </a: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	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StudentAssistant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Virtuelle (Mehrfach-)Vererbung (II)</a:t>
            </a:r>
            <a:endParaRPr lang="de-DE" noProof="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sz="1800" b="1" kern="0"/>
              <a:t>Lösung</a:t>
            </a:r>
            <a:r>
              <a:rPr lang="de-DE" altLang="de-DE" sz="1800" kern="0"/>
              <a:t>: Mehrfach geerbte Oberklassen nur einmal einbinden</a:t>
            </a:r>
            <a:br>
              <a:rPr lang="de-DE" altLang="de-DE" sz="1800" kern="0"/>
            </a:br>
            <a:r>
              <a:rPr lang="de-DE" altLang="de-DE" sz="1800" kern="0"/>
              <a:t>Schlüsselwort </a:t>
            </a:r>
            <a:r>
              <a:rPr lang="de-DE" altLang="de-DE" sz="1800" b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sz="1800" kern="0">
                <a:solidFill>
                  <a:srgbClr val="005AA9"/>
                </a:solidFill>
              </a:rPr>
              <a:t> </a:t>
            </a:r>
            <a:r>
              <a:rPr lang="de-DE" altLang="de-DE" sz="1800" kern="0"/>
              <a:t>ermöglicht virtuelle Oberklassen / Vererbung</a:t>
            </a:r>
            <a:endParaRPr lang="de-DE" altLang="de-DE" sz="1800" i="1" ker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Employee</a:t>
              </a:r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/>
                <a:t>Speicherbild</a:t>
              </a:r>
              <a:endParaRPr lang="en-US" b="1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:Person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Implementierungsvererbung: </a:t>
            </a:r>
            <a:br>
              <a:rPr lang="de-DE" altLang="de-DE" noProof="0" dirty="0"/>
            </a:br>
            <a:r>
              <a:rPr lang="de-DE" altLang="de-DE" noProof="0" dirty="0"/>
              <a:t>	Schlechtes Design?</a:t>
            </a:r>
            <a:endParaRPr lang="de-DE" altLang="de-DE" i="1" noProof="0" dirty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/>
              <a:t>Mehrfachvererbung kann auf schlechtes </a:t>
            </a:r>
            <a:r>
              <a:rPr lang="de-DE" altLang="de-DE" b="1" noProof="0"/>
              <a:t>Design hindeuten:</a:t>
            </a:r>
            <a:br>
              <a:rPr lang="de-DE" altLang="de-DE" b="1" noProof="0"/>
            </a:br>
            <a:r>
              <a:rPr lang="de-DE" altLang="de-DE" noProof="0"/>
              <a:t>Gemeinsamkeiten </a:t>
            </a:r>
            <a:r>
              <a:rPr lang="de-DE" altLang="de-DE" noProof="0" dirty="0"/>
              <a:t>sollen explizit extrahiert und das Design vereinfacht werden</a:t>
            </a:r>
            <a:endParaRPr lang="de-DE" altLang="de-DE" i="1" noProof="0" dirty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Employee</a:t>
            </a:r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Employee</a:t>
            </a:r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Employment</a:t>
            </a:r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2986088" y="5965825"/>
            <a:ext cx="4178200" cy="454026"/>
          </a:xfrm>
          <a:prstGeom prst="wedgeRoundRectCallout">
            <a:avLst>
              <a:gd name="adj1" fmla="val 14717"/>
              <a:gd name="adj2" fmla="val -76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>
                <a:solidFill>
                  <a:schemeClr val="bg1"/>
                </a:solidFill>
              </a:rPr>
              <a:t>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sz="1600" b="1">
                <a:solidFill>
                  <a:schemeClr val="bg1"/>
                </a:solidFill>
              </a:rPr>
              <a:t>ist 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z="1600">
                <a:solidFill>
                  <a:schemeClr val="bg1"/>
                </a:solidFill>
              </a:rPr>
              <a:t>, </a:t>
            </a:r>
            <a:r>
              <a:rPr lang="de-DE" sz="1600" u="sng">
                <a:solidFill>
                  <a:schemeClr val="bg1"/>
                </a:solidFill>
              </a:rPr>
              <a:t>mit </a:t>
            </a:r>
            <a:r>
              <a:rPr lang="de-DE" sz="1600">
                <a:solidFill>
                  <a:schemeClr val="bg1"/>
                </a:solidFill>
              </a:rPr>
              <a:t>einem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/>
              <a:t>Schnittstellenvererbung</a:t>
            </a:r>
            <a:r>
              <a:rPr lang="de-DE" sz="2000" noProof="0" dirty="0"/>
              <a:t>:</a:t>
            </a:r>
            <a:br>
              <a:rPr lang="de-DE" sz="2000" noProof="0" dirty="0"/>
            </a:br>
            <a:endParaRPr lang="de-DE" sz="2000" noProof="0" dirty="0"/>
          </a:p>
          <a:p>
            <a:pPr marL="0" indent="0">
              <a:buNone/>
            </a:pPr>
            <a:r>
              <a:rPr lang="de-DE" sz="2000" noProof="0" dirty="0"/>
              <a:t>Wenn die Oberklassen nur </a:t>
            </a:r>
            <a:r>
              <a:rPr lang="de-DE" sz="2000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noProof="0" dirty="0"/>
              <a:t> Methoden enthalten, dann ist Mehrfachvererbung überhaupt kein Problem </a:t>
            </a:r>
          </a:p>
          <a:p>
            <a:pPr marL="0" indent="0">
              <a:buNone/>
            </a:pPr>
            <a:endParaRPr lang="de-DE" sz="2000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/>
              <a:t>Implementierungsvererbung</a:t>
            </a:r>
            <a:r>
              <a:rPr lang="de-DE" sz="2000" noProof="0" dirty="0"/>
              <a:t>: </a:t>
            </a:r>
          </a:p>
          <a:p>
            <a:pPr marL="0" indent="0">
              <a:buNone/>
            </a:pPr>
            <a:br>
              <a:rPr lang="de-DE" sz="2000" noProof="0" dirty="0"/>
            </a:br>
            <a:r>
              <a:rPr lang="de-DE" sz="2000" noProof="0" dirty="0"/>
              <a:t>Wird aber von mehreren Oberklassen wirklich </a:t>
            </a:r>
            <a:r>
              <a:rPr lang="de-DE" sz="2000" b="1" noProof="0" dirty="0"/>
              <a:t>Implementierung</a:t>
            </a:r>
            <a:r>
              <a:rPr lang="de-DE" sz="2000" noProof="0" dirty="0"/>
              <a:t> geerbt, so kann das zu Problemen führen…</a:t>
            </a:r>
          </a:p>
          <a:p>
            <a:pPr marL="0" indent="0">
              <a:buNone/>
            </a:pPr>
            <a:endParaRPr lang="de-DE" sz="2000" noProof="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</a:t>
              </a:r>
              <a:r>
                <a:rPr lang="de-DE" altLang="de-DE" sz="1400" b="0" err="1"/>
                <a:t>name</a:t>
              </a:r>
              <a:r>
                <a:rPr lang="de-DE" altLang="de-DE" sz="1400" b="0"/>
                <a:t> : </a:t>
              </a:r>
              <a:r>
                <a:rPr lang="de-DE" altLang="de-DE" sz="1400" b="0" err="1"/>
                <a:t>string</a:t>
              </a:r>
              <a:endParaRPr lang="de-DE" altLang="de-DE" sz="1400" b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Employee</a:t>
              </a:r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entspricht der Verwendung von </a:t>
            </a:r>
            <a:r>
              <a:rPr lang="de-DE" b="1">
                <a:solidFill>
                  <a:schemeClr val="bg1"/>
                </a:solidFill>
              </a:rPr>
              <a:t>Interfaces</a:t>
            </a:r>
            <a:r>
              <a:rPr lang="de-DE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C++-FAQ (</a:t>
            </a:r>
            <a:r>
              <a:rPr lang="de-DE" noProof="0" dirty="0">
                <a:solidFill>
                  <a:schemeClr val="accent2"/>
                </a:solidFill>
                <a:hlinkClick r:id="rId2"/>
              </a:rPr>
              <a:t>https://isocpp.org/wiki/faq/</a:t>
            </a:r>
            <a:r>
              <a:rPr lang="de-DE" noProof="0" dirty="0"/>
              <a:t>)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Learning C++ if you already know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Const Correctness,</a:t>
            </a:r>
          </a:p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/>
              <a:t>Fortgeschrittene </a:t>
            </a:r>
            <a:r>
              <a:rPr lang="de-DE" altLang="de-DE"/>
              <a:t>Themen</a:t>
            </a:r>
            <a:br>
              <a:rPr lang="de-DE" altLang="de-DE"/>
            </a:br>
            <a:br>
              <a:rPr lang="de-DE" altLang="de-DE"/>
            </a:br>
            <a:r>
              <a:rPr lang="de-DE" altLang="de-DE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[F]</a:t>
            </a:r>
            <a:r>
              <a:rPr lang="de-DE"/>
              <a:t>)</a:t>
            </a:r>
            <a:endParaRPr lang="de-DE" altLang="de-DE" noProof="0" dirty="0"/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/>
              <a:t>Templates</a:t>
            </a:r>
            <a:br>
              <a:rPr lang="de-DE" altLang="de-DE" b="0" noProof="0" dirty="0"/>
            </a:br>
            <a:br>
              <a:rPr lang="de-DE" altLang="de-DE" b="0" noProof="0" dirty="0"/>
            </a:br>
            <a:endParaRPr lang="de-DE" altLang="de-DE" b="0" noProof="0" dirty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/>
              <a:t>Funktionszeiger und Funktionsobjekte</a:t>
            </a:r>
            <a:br>
              <a:rPr lang="de-DE" altLang="de-DE" b="0" noProof="0" dirty="0"/>
            </a:br>
            <a:endParaRPr lang="de-DE" altLang="de-DE" b="0" noProof="0" dirty="0"/>
          </a:p>
          <a:p>
            <a:pPr marL="457200" indent="-457200">
              <a:buFont typeface="Arial" charset="0"/>
              <a:buAutoNum type="arabicPeriod"/>
            </a:pPr>
            <a:endParaRPr lang="de-DE" altLang="de-DE" b="0" noProof="0" dirty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/>
              <a:t>Überblick der Standard C++ Library</a:t>
            </a:r>
            <a:br>
              <a:rPr lang="de-DE" altLang="de-DE" b="0" noProof="0" dirty="0"/>
            </a:br>
            <a:br>
              <a:rPr lang="de-DE" altLang="de-DE" b="0" noProof="0"/>
            </a:br>
            <a:endParaRPr lang="de-DE" altLang="de-DE" b="0" noProof="0" dirty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&lt;T&gt;</a:t>
              </a:r>
              <a:endParaRPr lang="en-US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b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// :::&gt;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315667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Templates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/>
                <a:t>&lt;T&gt;</a:t>
              </a:r>
              <a:endParaRPr lang="en-US" sz="540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Generische Programmierung: </a:t>
            </a:r>
            <a:r>
              <a:rPr lang="de-DE" altLang="de-DE" noProof="0" dirty="0"/>
              <a:t>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/>
              <a:t>Ziel</a:t>
            </a:r>
            <a:r>
              <a:rPr lang="en-US" b="1"/>
              <a:t>: </a:t>
            </a:r>
            <a:r>
              <a:rPr lang="en-US" b="1" err="1"/>
              <a:t>Aufzüge</a:t>
            </a:r>
            <a:r>
              <a:rPr lang="en-US" b="1"/>
              <a:t> </a:t>
            </a:r>
            <a:r>
              <a:rPr lang="en-US" b="1" err="1"/>
              <a:t>für</a:t>
            </a:r>
            <a:r>
              <a:rPr lang="en-US" b="1"/>
              <a:t> </a:t>
            </a:r>
            <a:r>
              <a:rPr lang="en-US" b="1" err="1"/>
              <a:t>bestimmte</a:t>
            </a:r>
            <a:r>
              <a:rPr lang="en-US" b="1"/>
              <a:t> </a:t>
            </a:r>
            <a:r>
              <a:rPr lang="en-US" b="1" err="1"/>
              <a:t>Zwecke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/>
              <a:t>Person </a:t>
            </a:r>
            <a:r>
              <a:rPr lang="en-US" err="1"/>
              <a:t>mit</a:t>
            </a:r>
            <a:r>
              <a:rPr lang="en-US"/>
              <a:t> </a:t>
            </a:r>
            <a:r>
              <a:rPr lang="en-US" err="1"/>
              <a:t>Ziel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 err="1"/>
              <a:t>Lastenaufzug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 err="1"/>
              <a:t>Reinigungspersonal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 err="1"/>
              <a:t>Feuerwehr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 err="1"/>
              <a:t>Speisen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/>
              <a:t>…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3131840" y="5345113"/>
            <a:ext cx="5895060" cy="868845"/>
          </a:xfrm>
          <a:prstGeom prst="wedgeRoundRectCallout">
            <a:avLst>
              <a:gd name="adj1" fmla="val 2603"/>
              <a:gd name="adj2" fmla="val -7642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Ziel von generischen Datenstrukturen und Algorithmen: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Gleiches Verhalten unabhängig vom Inhalt.</a:t>
            </a:r>
          </a:p>
        </p:txBody>
      </p:sp>
      <p:sp>
        <p:nvSpPr>
          <p:cNvPr id="3" name="Rechteck 2"/>
          <p:cNvSpPr/>
          <p:nvPr/>
        </p:nvSpPr>
        <p:spPr>
          <a:xfrm>
            <a:off x="4139952" y="6244171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4"/>
              </a:rPr>
              <a:t>https://en.wikipedia.org/wiki/Generic_programming</a:t>
            </a:r>
            <a:r>
              <a:rPr lang="en-US" sz="11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715544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/>
          <p:cNvGrpSpPr/>
          <p:nvPr/>
        </p:nvGrpSpPr>
        <p:grpSpPr>
          <a:xfrm>
            <a:off x="769619" y="2171700"/>
            <a:ext cx="4810493" cy="3420224"/>
            <a:chOff x="769619" y="2171700"/>
            <a:chExt cx="4810493" cy="3420224"/>
          </a:xfrm>
        </p:grpSpPr>
        <p:sp>
          <p:nvSpPr>
            <p:cNvPr id="2" name="Rechteck 1"/>
            <p:cNvSpPr/>
            <p:nvPr/>
          </p:nvSpPr>
          <p:spPr bwMode="auto">
            <a:xfrm>
              <a:off x="769619" y="2171700"/>
              <a:ext cx="15087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4179951" y="5342736"/>
              <a:ext cx="14001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769619" y="3956786"/>
              <a:ext cx="3946397" cy="22035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/>
              <a:t>: Generische Programmierung in C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248472"/>
          </a:xfrm>
          <a:prstGeom prst="foldedCorner">
            <a:avLst>
              <a:gd name="adj" fmla="val 685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	struct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*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	struct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*</a:t>
            </a:r>
            <a:r>
              <a:rPr lang="en-US" sz="1400" b="1" dirty="0" err="1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dirty="0">
                <a:latin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void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dirty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 dirty="0">
              <a:latin typeface="Courier New" panose="02070309020205020404" pitchFamily="49" charset="0"/>
            </a:endParaRPr>
          </a:p>
          <a:p>
            <a:pPr algn="l"/>
            <a:endParaRPr lang="en-US" sz="1400" b="1" dirty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List {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*</a:t>
            </a:r>
            <a:r>
              <a:rPr lang="en-US" sz="1400" b="1" dirty="0" err="1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 dirty="0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	struct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 dirty="0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NULL;</a:t>
            </a:r>
          </a:p>
          <a:p>
            <a:pPr lvl="1" algn="l"/>
            <a:endParaRPr lang="en-US" sz="1400" b="1" dirty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List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dirty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"First address: 0x%p\n"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, 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 dirty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"First content: '%s'\n"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, (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 dirty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80112" y="5903398"/>
            <a:ext cx="2358008" cy="379796"/>
          </a:xfrm>
          <a:prstGeom prst="wedgeRoundRectCallout">
            <a:avLst>
              <a:gd name="adj1" fmla="val -80391"/>
              <a:gd name="adj2" fmla="val -1402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Expliziter Cast nötig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Typinformation geht verloren </a:t>
            </a:r>
            <a:r>
              <a:rPr lang="de-DE">
                <a:solidFill>
                  <a:schemeClr val="bg1"/>
                </a:solidFill>
              </a:rPr>
              <a:t>– so ähnlich wie bei Java-Listen vor den Generics</a:t>
            </a: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Templates in C++: </a:t>
            </a:r>
            <a:r>
              <a:rPr lang="de-DE" altLang="de-DE" noProof="0" dirty="0"/>
              <a:t>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1844675"/>
            <a:ext cx="3241675" cy="1008063"/>
          </a:xfrm>
          <a:prstGeom prst="wedgeRoundRectCallout">
            <a:avLst>
              <a:gd name="adj1" fmla="val -29611"/>
              <a:gd name="adj2" fmla="val 9456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 mit einem Typ </a:t>
            </a:r>
            <a:r>
              <a:rPr lang="de-DE" b="1">
                <a:solidFill>
                  <a:schemeClr val="bg1"/>
                </a:solidFill>
              </a:rPr>
              <a:t>parametrisieren 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(= "Platzhalter")</a:t>
            </a: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5184998" cy="969963"/>
          </a:xfrm>
          <a:prstGeom prst="wedgeRoundRectCallout">
            <a:avLst>
              <a:gd name="adj1" fmla="val -33702"/>
              <a:gd name="adj2" fmla="val -925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>
                <a:solidFill>
                  <a:schemeClr val="bg1"/>
                </a:solidFill>
              </a:rPr>
              <a:t>zur Kompilierzeit generiert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>
                <a:solidFill>
                  <a:schemeClr val="bg1"/>
                </a:solidFill>
              </a:rPr>
              <a:t>("textuelle Ersetzung der Platzhalter")</a:t>
            </a: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315260" y="1591981"/>
            <a:ext cx="2986740" cy="3764659"/>
            <a:chOff x="4316463" y="1988596"/>
            <a:chExt cx="2986740" cy="3764659"/>
          </a:xfrm>
          <a:solidFill>
            <a:schemeClr val="bg1">
              <a:lumMod val="75000"/>
            </a:schemeClr>
          </a:solidFill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112770" cy="17944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260050" cy="17944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5804603" y="5573806"/>
              <a:ext cx="680368" cy="17944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hteck 8"/>
            <p:cNvSpPr>
              <a:spLocks noChangeArrowheads="1"/>
            </p:cNvSpPr>
            <p:nvPr/>
          </p:nvSpPr>
          <p:spPr bwMode="auto">
            <a:xfrm>
              <a:off x="4316463" y="1988596"/>
              <a:ext cx="2456540" cy="17944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32040" y="1484314"/>
            <a:ext cx="3959548" cy="4032918"/>
          </a:xfrm>
        </p:spPr>
        <p:txBody>
          <a:bodyPr/>
          <a:lstStyle/>
          <a:p>
            <a:r>
              <a:rPr lang="de-DE" dirty="0"/>
              <a:t>C++-Templates induzieren ein </a:t>
            </a:r>
            <a:r>
              <a:rPr lang="de-DE" b="1" dirty="0"/>
              <a:t>implizites "Interface" durch die Art der Verwendung </a:t>
            </a:r>
            <a:r>
              <a:rPr lang="de-DE" dirty="0"/>
              <a:t>der generischen Typparameter</a:t>
            </a:r>
          </a:p>
          <a:p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250825" y="1556792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typename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T = Person&gt;</a:t>
            </a:r>
            <a:b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Elevator&lt;T&gt;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"~Elevator()"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T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Adding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 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   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with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	    &lt;&lt;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   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C0"/>
                </a:solidFill>
                <a:latin typeface="Consolas" pitchFamily="49" charset="0"/>
              </a:rPr>
              <a:t>	 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.push_back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 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std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/>
          </a:p>
        </p:txBody>
      </p: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Beispiel: Template-Klasse </a:t>
            </a:r>
            <a:r>
              <a:rPr lang="de-DE" altLang="de-DE" noProof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45221885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Unterschiedliche Rückgabetypen</a:t>
            </a: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590428"/>
          </a:xfrm>
        </p:spPr>
        <p:txBody>
          <a:bodyPr/>
          <a:lstStyle/>
          <a:p>
            <a:r>
              <a:rPr lang="de-DE" noProof="0" dirty="0"/>
              <a:t>Durch die Belegung des Typparameters (hier: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de-DE" noProof="0" dirty="0"/>
              <a:t>) entsteht eine (neue</a:t>
            </a:r>
            <a:r>
              <a:rPr lang="de-DE" noProof="0"/>
              <a:t>) </a:t>
            </a:r>
            <a:r>
              <a:rPr lang="de-DE"/>
              <a:t>Belegung </a:t>
            </a:r>
            <a:r>
              <a:rPr lang="de-DE" noProof="0"/>
              <a:t>des Klassentemplates (sog. </a:t>
            </a:r>
            <a:r>
              <a:rPr lang="de-DE" b="1" noProof="0"/>
              <a:t>Spezialisierung</a:t>
            </a:r>
            <a:r>
              <a:rPr lang="de-DE" noProof="0"/>
              <a:t> des Templates)</a:t>
            </a:r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&lt;&gt;</a:t>
            </a:r>
            <a:b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"~Elevator()"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Adding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 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   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with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	    &lt;&lt;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 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   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C0"/>
                </a:solidFill>
                <a:latin typeface="Consolas" pitchFamily="49" charset="0"/>
              </a:rPr>
              <a:t>	 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.push_back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 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std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/>
          </a:p>
        </p:txBody>
      </p:sp>
      <p:grpSp>
        <p:nvGrpSpPr>
          <p:cNvPr id="2" name="Gruppieren 1"/>
          <p:cNvGrpSpPr/>
          <p:nvPr/>
        </p:nvGrpSpPr>
        <p:grpSpPr>
          <a:xfrm>
            <a:off x="5580112" y="2339495"/>
            <a:ext cx="2001152" cy="3593209"/>
            <a:chOff x="5580113" y="2160046"/>
            <a:chExt cx="2001152" cy="3593209"/>
          </a:xfrm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6281153" y="557380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Template-Spezialisierung: </a:t>
            </a:r>
            <a:r>
              <a:rPr lang="de-DE" altLang="de-DE" noProof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main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()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dirty="0">
                <a:latin typeface="Consolas" pitchFamily="49" charset="0"/>
              </a:rPr>
              <a:t>&lt;&gt; </a:t>
            </a:r>
            <a:r>
              <a:rPr lang="de-DE" altLang="de-DE" sz="1200" b="0" dirty="0" err="1">
                <a:latin typeface="Consolas" pitchFamily="49" charset="0"/>
              </a:rPr>
              <a:t>myElevator</a:t>
            </a:r>
            <a:r>
              <a:rPr lang="de-DE" altLang="de-DE" sz="1200" b="0" dirty="0"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dirty="0">
                <a:latin typeface="Consolas" pitchFamily="49" charset="0"/>
              </a:rPr>
              <a:t>&lt;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dirty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4" name="Textfeld 3"/>
          <p:cNvSpPr txBox="1"/>
          <p:nvPr/>
        </p:nvSpPr>
        <p:spPr>
          <a:xfrm>
            <a:off x="1185666" y="4956735"/>
            <a:ext cx="1180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Template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Verwendungsstelle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5029390" y="6098258"/>
            <a:ext cx="284776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Spezialisiertes Template</a:t>
            </a:r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1" name="Abgerundete rechteckige Legende 20"/>
          <p:cNvSpPr/>
          <p:nvPr/>
        </p:nvSpPr>
        <p:spPr>
          <a:xfrm>
            <a:off x="299408" y="5400827"/>
            <a:ext cx="3563938" cy="1008063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C++-Templates sind eher mit einem </a:t>
            </a:r>
            <a:r>
              <a:rPr lang="de-DE" b="1">
                <a:solidFill>
                  <a:schemeClr val="bg1"/>
                </a:solidFill>
              </a:rPr>
              <a:t>Codegenerator</a:t>
            </a:r>
            <a:r>
              <a:rPr lang="de-DE">
                <a:solidFill>
                  <a:schemeClr val="bg1"/>
                </a:solidFill>
              </a:rPr>
              <a:t> als mit Java-</a:t>
            </a:r>
            <a:r>
              <a:rPr lang="de-DE" err="1">
                <a:solidFill>
                  <a:schemeClr val="bg1"/>
                </a:solidFill>
              </a:rPr>
              <a:t>Generics</a:t>
            </a:r>
            <a:r>
              <a:rPr lang="de-DE">
                <a:solidFill>
                  <a:schemeClr val="bg1"/>
                </a:solidFill>
              </a:rPr>
              <a:t> zu vergleichen!</a:t>
            </a: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5" y="2645410"/>
            <a:ext cx="32403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Function</a:t>
            </a:r>
            <a:r>
              <a:rPr lang="de-DE" altLang="de-DE" noProof="0" dirty="0"/>
              <a:t>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177819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*start, 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*end, std::</a:t>
            </a:r>
            <a:r>
              <a:rPr lang="en-US" altLang="de-DE" sz="1400" b="0" dirty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"Total weight of "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" is "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Mehrere Typparameter </a:t>
            </a:r>
            <a:r>
              <a:rPr lang="de-DE">
                <a:solidFill>
                  <a:schemeClr val="bg1"/>
                </a:solidFill>
              </a:rPr>
              <a:t>möglich (auch bei Klassen-Templates)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kann genauso wie in einer Klasse </a:t>
            </a:r>
            <a:r>
              <a:rPr lang="de-DE" b="1">
                <a:solidFill>
                  <a:schemeClr val="bg1"/>
                </a:solidFill>
              </a:rPr>
              <a:t>frei verwende</a:t>
            </a:r>
            <a:r>
              <a:rPr lang="de-DE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ist besonders für </a:t>
            </a:r>
            <a:r>
              <a:rPr lang="de-DE" b="1">
                <a:solidFill>
                  <a:schemeClr val="bg1"/>
                </a:solidFill>
              </a:rPr>
              <a:t>generische Algorithmen</a:t>
            </a:r>
            <a:r>
              <a:rPr lang="de-DE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C++ online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/>
              <a:t>Man kann C++-Code auch online testen:</a:t>
            </a:r>
          </a:p>
          <a:p>
            <a:pPr marL="514350" lvl="1" indent="-342900"/>
            <a:r>
              <a:rPr lang="de-DE" dirty="0">
                <a:hlinkClick r:id="rId2"/>
              </a:rPr>
              <a:t>https://www.onlinegdb.com/</a:t>
            </a:r>
            <a:endParaRPr lang="de-DE" dirty="0">
              <a:hlinkClick r:id="rId3"/>
            </a:endParaRPr>
          </a:p>
          <a:p>
            <a:pPr marL="520700" indent="-342900"/>
            <a:r>
              <a:rPr lang="de-DE" noProof="0" dirty="0">
                <a:hlinkClick r:id="rId3"/>
              </a:rPr>
              <a:t>http://cpp.sh</a:t>
            </a:r>
            <a:endParaRPr lang="de-DE" noProof="0" dirty="0"/>
          </a:p>
          <a:p>
            <a:pPr marL="520700" indent="-342900"/>
            <a:r>
              <a:rPr lang="de-DE" noProof="0" dirty="0">
                <a:hlinkClick r:id="rId4"/>
              </a:rPr>
              <a:t>https://www.tutorialspoint.com/compile_cpp11_online.php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16" y="3140968"/>
            <a:ext cx="6912768" cy="31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, 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, 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dirty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dirty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dirty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			 (people, people + 2, 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+ 2,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                     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Defaulttyp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i="1">
                <a:solidFill>
                  <a:schemeClr val="bg1"/>
                </a:solidFill>
              </a:rPr>
              <a:t>Person</a:t>
            </a:r>
            <a:r>
              <a:rPr lang="de-DE">
                <a:solidFill>
                  <a:schemeClr val="bg1"/>
                </a:solidFill>
              </a:rPr>
              <a:t> 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733256"/>
            <a:ext cx="3495705" cy="791369"/>
          </a:xfrm>
          <a:prstGeom prst="wedgeRoundRectCallout">
            <a:avLst>
              <a:gd name="adj1" fmla="val 25433"/>
              <a:gd name="adj2" fmla="val -6130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Primitive Datentypen </a:t>
            </a:r>
            <a:r>
              <a:rPr lang="de-DE">
                <a:solidFill>
                  <a:schemeClr val="bg1"/>
                </a:solidFill>
              </a:rPr>
              <a:t>können auch verwendet werden (anders als bei Java)</a:t>
            </a: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13316" name="Textfeld 4"/>
          <p:cNvSpPr txBox="1">
            <a:spLocks noChangeArrowheads="1"/>
          </p:cNvSpPr>
          <p:nvPr/>
        </p:nvSpPr>
        <p:spPr bwMode="auto">
          <a:xfrm>
            <a:off x="396875" y="1987550"/>
            <a:ext cx="5662613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genau damit gemeint, dass Templates eine Schnittstelle induzieren?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Was sind Vorteile und Nachteile dieser Art von induzierten Schnittstelle?</a:t>
            </a:r>
          </a:p>
        </p:txBody>
      </p:sp>
    </p:spTree>
    <p:extLst>
      <p:ext uri="{BB962C8B-B14F-4D97-AF65-F5344CB8AC3E}">
        <p14:creationId xmlns:p14="http://schemas.microsoft.com/office/powerpoint/2010/main" val="180692591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de-DE" sz="2000" noProof="0" dirty="0"/>
              <a:t>Template-Code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de-DE" sz="2000" noProof="0" dirty="0"/>
              <a:t>Induzierte Schnittstellen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*start,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"Total weight of "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 is 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// 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operator+=(</a:t>
            </a: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// 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2771800" y="4365104"/>
            <a:ext cx="1872208" cy="873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07704" y="3356992"/>
            <a:ext cx="2952328" cy="7920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noProof="0"/>
              <a:t>FunktionsZeiger</a:t>
            </a:r>
            <a:r>
              <a:rPr lang="de-DE"/>
              <a:t> und</a:t>
            </a:r>
            <a:r>
              <a:rPr lang="de-DE" noProof="0"/>
              <a:t> Funktionsobjekte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4"/>
          <p:cNvSpPr>
            <a:spLocks noChangeArrowheads="1"/>
          </p:cNvSpPr>
          <p:nvPr/>
        </p:nvSpPr>
        <p:spPr bwMode="auto">
          <a:xfrm>
            <a:off x="782980" y="2139722"/>
            <a:ext cx="21278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2771800" y="537060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Rechteck 14"/>
          <p:cNvSpPr>
            <a:spLocks noChangeArrowheads="1"/>
          </p:cNvSpPr>
          <p:nvPr/>
        </p:nvSpPr>
        <p:spPr bwMode="auto">
          <a:xfrm>
            <a:off x="2848000" y="572112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Funktionszeiger: Beispiel (I)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(*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tic();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for 100 iterations: "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for 1000 iterations: "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Methode, um die Laufzeit von Funktionen zu messen.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Allerdings</a:t>
            </a:r>
            <a:r>
              <a:rPr lang="de-DE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>
                <a:solidFill>
                  <a:schemeClr val="bg1"/>
                </a:solidFill>
              </a:rPr>
              <a:t>-Parameter und </a:t>
            </a:r>
            <a:r>
              <a:rPr lang="de-DE" err="1">
                <a:solidFill>
                  <a:schemeClr val="bg1"/>
                </a:solidFill>
              </a:rPr>
              <a:t>void</a:t>
            </a:r>
            <a:r>
              <a:rPr lang="de-DE">
                <a:solidFill>
                  <a:schemeClr val="bg1"/>
                </a:solidFill>
              </a:rPr>
              <a:t> als Rückgabewert haben.</a:t>
            </a: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Funktionszeiger: Beispiel (II)</a:t>
            </a:r>
            <a:endParaRPr lang="de-DE" altLang="de-DE" noProof="0" dirty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467756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&lt;&lt; s &lt;&lt;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std::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&lt;&lt; a &lt;&lt;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" is not a valid age!"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&lt;&lt; std::</a:t>
            </a:r>
            <a:r>
              <a:rPr lang="en-US" altLang="de-DE" sz="14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 dirty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dirty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dirty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function</a:t>
            </a:r>
            <a:r>
              <a:rPr lang="de-DE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35721" y="5088377"/>
            <a:ext cx="3595687" cy="1289757"/>
          </a:xfrm>
          <a:prstGeom prst="wedgeRoundRectCallout">
            <a:avLst>
              <a:gd name="adj1" fmla="val -74991"/>
              <a:gd name="adj2" fmla="val -24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ist </a:t>
            </a:r>
            <a:r>
              <a:rPr lang="de-DE" b="1">
                <a:solidFill>
                  <a:schemeClr val="bg1"/>
                </a:solidFill>
              </a:rPr>
              <a:t>sehr leichtgewichtig</a:t>
            </a:r>
            <a:r>
              <a:rPr lang="de-DE">
                <a:solidFill>
                  <a:schemeClr val="bg1"/>
                </a:solidFill>
              </a:rPr>
              <a:t> und erfordert keine extra Klassen oder Schnittstellen 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Sogenannte </a:t>
            </a:r>
            <a:r>
              <a:rPr lang="de-DE" b="1">
                <a:solidFill>
                  <a:schemeClr val="bg1"/>
                </a:solidFill>
              </a:rPr>
              <a:t>Callback-Funktionen</a:t>
            </a:r>
            <a:r>
              <a:rPr lang="de-DE">
                <a:solidFill>
                  <a:schemeClr val="bg1"/>
                </a:solidFill>
              </a:rPr>
              <a:t> können </a:t>
            </a:r>
            <a:r>
              <a:rPr lang="de-DE" err="1">
                <a:solidFill>
                  <a:schemeClr val="bg1"/>
                </a:solidFill>
              </a:rPr>
              <a:t>Listener</a:t>
            </a:r>
            <a:r>
              <a:rPr lang="de-DE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Funktionszeiger: Beispiel (II)</a:t>
            </a:r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s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std::cout	&lt;&lt; a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 is not a valid age!"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std::</a:t>
            </a:r>
            <a:r>
              <a:rPr lang="en-US" altLang="de-DE" sz="1400" b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(*fp2)(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fp1(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fp2(500);	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eine Funktion mit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Funktionszeiger: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Funktion</a:t>
            </a:r>
            <a:r>
              <a:rPr lang="de-DE">
                <a:solidFill>
                  <a:schemeClr val="bg1"/>
                </a:solidFill>
              </a:rPr>
              <a:t> (hier durch Instanziierung 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 der Variable</a:t>
            </a: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);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Funktoren und </a:t>
            </a:r>
            <a:r>
              <a:rPr lang="de-DE" altLang="de-DE" noProof="0" dirty="0"/>
              <a:t>Funktionsobjekte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Ein </a:t>
            </a:r>
            <a:r>
              <a:rPr lang="de-DE" b="1"/>
              <a:t>Funktor</a:t>
            </a:r>
            <a:r>
              <a:rPr lang="de-DE"/>
              <a:t> ist eine Klasse, die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operator()</a:t>
            </a:r>
            <a:r>
              <a:rPr lang="de-DE"/>
              <a:t> implementiert.</a:t>
            </a:r>
            <a:endParaRPr lang="en-US"/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2252764"/>
            <a:ext cx="5479719" cy="4079817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prefix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"user"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prefix 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":~ /$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            &lt;&lt; i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4221088"/>
            <a:ext cx="3365879" cy="868363"/>
          </a:xfrm>
          <a:prstGeom prst="wedgeRoundRectCallout">
            <a:avLst>
              <a:gd name="adj1" fmla="val -61530"/>
              <a:gd name="adj2" fmla="val -720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bleibt hier identisch, 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3227087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operator</a:t>
            </a:r>
            <a:r>
              <a:rPr lang="de-DE" b="1">
                <a:solidFill>
                  <a:schemeClr val="bg1"/>
                </a:solidFill>
              </a:rPr>
              <a:t>()</a:t>
            </a:r>
            <a:r>
              <a:rPr lang="de-DE">
                <a:solidFill>
                  <a:schemeClr val="bg1"/>
                </a:solidFill>
              </a:rPr>
              <a:t> erlaubt, Objekte mit Funktionssyntax anzusprechen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70231"/>
              <a:gd name="adj2" fmla="val 297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713039" y="2284417"/>
            <a:ext cx="3251449" cy="891339"/>
          </a:xfrm>
          <a:prstGeom prst="wedgeRoundRectCallout">
            <a:avLst>
              <a:gd name="adj1" fmla="val -120790"/>
              <a:gd name="adj2" fmla="val 105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Konfigurierbares Präfix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(Hier ohne Setter).</a:t>
            </a: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Der </a:t>
            </a:r>
            <a:r>
              <a:rPr lang="de-DE" noProof="0" dirty="0"/>
              <a:t>Fluch des Most </a:t>
            </a:r>
            <a:r>
              <a:rPr lang="de-DE" noProof="0" dirty="0" err="1"/>
              <a:t>Vexing</a:t>
            </a:r>
            <a:r>
              <a:rPr lang="de-DE" noProof="0" dirty="0"/>
              <a:t> Parse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Warum</a:t>
            </a:r>
            <a:r>
              <a:rPr lang="de-DE" noProof="0" dirty="0"/>
              <a:t> funktioniert das Folgende nicht?</a:t>
            </a:r>
          </a:p>
          <a:p>
            <a:endParaRPr lang="de-DE" noProof="0" dirty="0"/>
          </a:p>
          <a:p>
            <a:endParaRPr lang="de-DE" noProof="0" dirty="0"/>
          </a:p>
          <a:p>
            <a:pPr marL="0" indent="0">
              <a:buNone/>
            </a:pPr>
            <a:endParaRPr lang="de-DE" noProof="0" dirty="0"/>
          </a:p>
          <a:p>
            <a:pPr marL="0" indent="0">
              <a:buNone/>
            </a:pPr>
            <a:endParaRPr lang="de-DE" noProof="0" dirty="0"/>
          </a:p>
          <a:p>
            <a:r>
              <a:rPr lang="de-DE" b="1" noProof="0" dirty="0"/>
              <a:t>Fehlermeldung</a:t>
            </a:r>
            <a:r>
              <a:rPr lang="de-DE" noProof="0" dirty="0"/>
              <a:t>:</a:t>
            </a:r>
            <a:br>
              <a:rPr lang="de-DE" noProof="0"/>
            </a:b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member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floorCount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' in 'b',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which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non-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type 'Building()'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/>
              <a:t>Grund</a:t>
            </a:r>
            <a:r>
              <a:rPr lang="de-DE" noProof="0" dirty="0"/>
              <a:t>: Der C++-Compiler interpretiert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de-DE" noProof="0" dirty="0"/>
              <a:t> als einen Funktionszeiger, der auf eine parameterlose,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noProof="0" dirty="0"/>
              <a:t>-zurückgebende Funktion zeigt.</a:t>
            </a:r>
          </a:p>
          <a:p>
            <a:r>
              <a:rPr lang="de-DE" b="1" noProof="0" dirty="0"/>
              <a:t>Lösung:</a:t>
            </a:r>
            <a:r>
              <a:rPr lang="de-DE" noProof="0" dirty="0"/>
              <a:t> Klammern weglassen oder Initialisierungsliste (ab C++11)</a:t>
            </a:r>
            <a:br>
              <a:rPr lang="de-DE" noProof="0" dirty="0"/>
            </a:br>
            <a:br>
              <a:rPr lang="de-DE" noProof="0" dirty="0"/>
            </a:br>
            <a:endParaRPr lang="de-DE" noProof="0" dirty="0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728192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int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b.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https://en.wikipedia.org/wiki/Most_vexing_parse</a:t>
            </a:r>
            <a:r>
              <a:rPr lang="de-DE" altLang="de-DE" sz="1200" b="0"/>
              <a:t> 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b3{};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67116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Literaturvorschläge</a:t>
            </a:r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altLang="de-DE" noProof="0" dirty="0"/>
              <a:t>Bruce Eckel: </a:t>
            </a:r>
            <a:r>
              <a:rPr lang="en-US" altLang="de-DE" dirty="0"/>
              <a:t>Thinking</a:t>
            </a:r>
            <a:r>
              <a:rPr lang="de-DE" altLang="de-DE" noProof="0" dirty="0"/>
              <a:t> in C++ (frei verfügbar </a:t>
            </a:r>
            <a:r>
              <a:rPr lang="de-DE" altLang="de-DE" noProof="0" dirty="0">
                <a:hlinkClick r:id="rId2"/>
              </a:rPr>
              <a:t>https://www.micc.unifi.it/bertini/download/programmazione/TICPP-2nd-ed-Vol-two-printed.pdf</a:t>
            </a:r>
            <a:r>
              <a:rPr lang="de-DE" altLang="de-DE" noProof="0" dirty="0"/>
              <a:t>)</a:t>
            </a:r>
          </a:p>
          <a:p>
            <a:r>
              <a:rPr lang="de-DE" altLang="de-DE" noProof="0" dirty="0"/>
              <a:t>Mike Banahan: The C Book (frei verfügbar: </a:t>
            </a:r>
            <a:r>
              <a:rPr lang="de-DE" altLang="de-DE" noProof="0" dirty="0">
                <a:hlinkClick r:id="rId3"/>
              </a:rPr>
              <a:t>http://publications.gbdirect.co.uk/c_book/</a:t>
            </a:r>
            <a:r>
              <a:rPr lang="de-DE" altLang="de-DE" noProof="0" dirty="0"/>
              <a:t> )</a:t>
            </a:r>
          </a:p>
          <a:p>
            <a:r>
              <a:rPr lang="de-DE" altLang="de-DE" dirty="0"/>
              <a:t>Expert C </a:t>
            </a:r>
            <a:r>
              <a:rPr lang="de-DE" altLang="de-DE" dirty="0" err="1"/>
              <a:t>Programming</a:t>
            </a:r>
            <a:r>
              <a:rPr lang="de-DE" altLang="de-DE" dirty="0"/>
              <a:t>: Deep C Secrets, Peter van der Linden, </a:t>
            </a:r>
            <a:r>
              <a:rPr lang="de-DE" altLang="de-DE" dirty="0" err="1"/>
              <a:t>Prentice</a:t>
            </a:r>
            <a:r>
              <a:rPr lang="de-DE" altLang="de-DE" dirty="0"/>
              <a:t> Hall 1997 (frei verfügbar: </a:t>
            </a:r>
            <a:r>
              <a:rPr lang="de-DE" altLang="de-DE" dirty="0">
                <a:hlinkClick r:id="rId4"/>
              </a:rPr>
              <a:t>http://www.electroons.com/8051/ebooks/expert%20C%20programming.pdf</a:t>
            </a:r>
            <a:r>
              <a:rPr lang="de-DE" altLang="de-DE" dirty="0"/>
              <a:t> )</a:t>
            </a:r>
            <a:endParaRPr lang="de-DE" altLang="de-DE" noProof="0" dirty="0"/>
          </a:p>
          <a:p>
            <a:r>
              <a:rPr lang="de-DE" altLang="de-DE" noProof="0" dirty="0"/>
              <a:t>Scott Meyers: </a:t>
            </a:r>
            <a:r>
              <a:rPr lang="en-US" altLang="de-DE" dirty="0"/>
              <a:t>Effective</a:t>
            </a:r>
            <a:r>
              <a:rPr lang="de-DE" altLang="de-DE" noProof="0" dirty="0"/>
              <a:t> C++ &amp; More Effective C++</a:t>
            </a:r>
          </a:p>
          <a:p>
            <a:r>
              <a:rPr lang="de-DE" altLang="de-DE" noProof="0" dirty="0"/>
              <a:t>Helmut Schellong: Moderne C Programmierung [Springer]</a:t>
            </a:r>
          </a:p>
          <a:p>
            <a:r>
              <a:rPr lang="de-DE" altLang="de-DE" noProof="0" dirty="0"/>
              <a:t>Ralf Schneeweiß: Moderne C++ Programmierung [Springer]</a:t>
            </a:r>
          </a:p>
          <a:p>
            <a:r>
              <a:rPr lang="de-DE" altLang="de-DE" noProof="0" dirty="0"/>
              <a:t>Jürgen Wolf: Grundkurs C [Galileo] &amp;  Grundkurs C++ [Galileo]</a:t>
            </a:r>
          </a:p>
          <a:p>
            <a:r>
              <a:rPr lang="de-DE" altLang="de-DE" noProof="0" dirty="0"/>
              <a:t>Bjarne Stroustrup: Einführung in die Programmierung mit C++</a:t>
            </a:r>
          </a:p>
          <a:p>
            <a:r>
              <a:rPr lang="de-DE" altLang="de-DE" noProof="0" dirty="0"/>
              <a:t>TU München: Grundkurs C/C++</a:t>
            </a:r>
            <a:br>
              <a:rPr lang="de-DE" altLang="de-DE" noProof="0" dirty="0"/>
            </a:br>
            <a:r>
              <a:rPr lang="de-DE" altLang="de-DE" noProof="0" dirty="0">
                <a:hlinkClick r:id="rId5"/>
              </a:rPr>
              <a:t>http://www.ldv.ei.tum.de/lehre/grundkurs-c/</a:t>
            </a:r>
            <a:endParaRPr lang="de-DE" altLang="de-DE" noProof="0" dirty="0"/>
          </a:p>
          <a:p>
            <a:r>
              <a:rPr lang="de-DE" noProof="0" dirty="0"/>
              <a:t>Heinz Tschabitscher: Einführung in C++</a:t>
            </a:r>
            <a:br>
              <a:rPr lang="de-DE" noProof="0" dirty="0"/>
            </a:br>
            <a:r>
              <a:rPr lang="de-DE" noProof="0" dirty="0">
                <a:hlinkClick r:id="rId6"/>
              </a:rPr>
              <a:t>http://ladedu.com/cpp/zum_mitnehmen/cpp_einf.pdf</a:t>
            </a:r>
            <a:r>
              <a:rPr lang="de-DE" noProof="0" dirty="0"/>
              <a:t> </a:t>
            </a:r>
          </a:p>
          <a:p>
            <a:r>
              <a:rPr lang="de-DE" noProof="0" dirty="0"/>
              <a:t>LearnCPP.com </a:t>
            </a:r>
            <a:r>
              <a:rPr lang="de-DE" noProof="0" dirty="0">
                <a:hlinkClick r:id="rId7"/>
              </a:rPr>
              <a:t>http://www.learncpp.com/</a:t>
            </a:r>
            <a:endParaRPr lang="de-DE" noProof="0" dirty="0"/>
          </a:p>
          <a:p>
            <a:r>
              <a:rPr lang="de-DE" noProof="0" dirty="0"/>
              <a:t>CProgramming.com </a:t>
            </a:r>
            <a:r>
              <a:rPr lang="de-DE" noProof="0" dirty="0">
                <a:hlinkClick r:id="rId8"/>
              </a:rPr>
              <a:t>http://www.cprogramming.com/</a:t>
            </a:r>
            <a:r>
              <a:rPr lang="de-DE" noProof="0" dirty="0"/>
              <a:t> </a:t>
            </a:r>
          </a:p>
          <a:p>
            <a:r>
              <a:rPr lang="de-DE" altLang="de-DE" noProof="0" dirty="0"/>
              <a:t>Google C++ Style Guide: </a:t>
            </a:r>
            <a:r>
              <a:rPr lang="de-DE" altLang="de-DE" noProof="0" dirty="0">
                <a:hlinkClick r:id="rId9"/>
              </a:rPr>
              <a:t>https://google.github.io/styleguide/cppguide.html</a:t>
            </a:r>
            <a:r>
              <a:rPr lang="de-DE" altLang="de-DE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32772" name="Textfeld 4"/>
          <p:cNvSpPr txBox="1">
            <a:spLocks noChangeArrowheads="1"/>
          </p:cNvSpPr>
          <p:nvPr/>
        </p:nvSpPr>
        <p:spPr bwMode="auto">
          <a:xfrm>
            <a:off x="395288" y="1987550"/>
            <a:ext cx="4679950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Zeiger auf Funktionen nützlich?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Gibt es auch Nachteile?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8680338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Funktionszeiger und Funktoren: </a:t>
            </a:r>
            <a:r>
              <a:rPr lang="de-DE" altLang="de-DE" noProof="0" dirty="0"/>
              <a:t>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(ideal für generische Algorithmen).</a:t>
            </a:r>
          </a:p>
          <a:p>
            <a:pPr>
              <a:defRPr/>
            </a:pPr>
            <a:endParaRPr lang="de-DE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>
                <a:ea typeface="Lucida Sans Unicode" pitchFamily="34" charset="0"/>
                <a:cs typeface="Lucida Sans Unicode" pitchFamily="34" charset="0"/>
              </a:rPr>
              <a:t>Vorteil von </a:t>
            </a:r>
            <a:r>
              <a:rPr lang="de-DE" b="1" noProof="0">
                <a:ea typeface="Lucida Sans Unicode" pitchFamily="34" charset="0"/>
                <a:cs typeface="Lucida Sans Unicode" pitchFamily="34" charset="0"/>
              </a:rPr>
              <a:t>Funktoren/Funktionsobjekte </a:t>
            </a:r>
            <a:r>
              <a:rPr lang="de-DE" b="0" noProof="0">
                <a:ea typeface="Lucida Sans Unicode" pitchFamily="34" charset="0"/>
                <a:cs typeface="Lucida Sans Unicode" pitchFamily="34" charset="0"/>
              </a:rPr>
              <a:t>gegenüber Funktionszeigern: </a:t>
            </a:r>
            <a:r>
              <a:rPr lang="de-DE" noProof="0">
                <a:ea typeface="Lucida Sans Unicode" pitchFamily="34" charset="0"/>
                <a:cs typeface="Lucida Sans Unicode" pitchFamily="34" charset="0"/>
              </a:rPr>
              <a:t>Konfigurierbar über Attribute, da Funktoren Klassen sind</a:t>
            </a:r>
          </a:p>
          <a:p>
            <a:pPr>
              <a:defRPr/>
            </a:pPr>
            <a:r>
              <a:rPr lang="de-DE" noProof="0">
                <a:ea typeface="Lucida Sans Unicode" pitchFamily="34" charset="0"/>
                <a:cs typeface="Lucida Sans Unicode" pitchFamily="34" charset="0"/>
              </a:rPr>
              <a:t>Syntaktische Verwendung von Funktionszeigern und Funktoren ist gleich dank </a:t>
            </a:r>
            <a:r>
              <a:rPr lang="de-DE" noProof="0">
                <a:latin typeface="Consolas" panose="020B0609020204030204" pitchFamily="49" charset="0"/>
                <a:ea typeface="Lucida Sans Unicode" pitchFamily="34" charset="0"/>
                <a:cs typeface="Lucida Sans Unicode" pitchFamily="34" charset="0"/>
              </a:rPr>
              <a:t>operator()</a:t>
            </a:r>
            <a:r>
              <a:rPr lang="de-DE">
                <a:ea typeface="Lucida Sans Unicode" pitchFamily="34" charset="0"/>
                <a:cs typeface="Lucida Sans Unicode" pitchFamily="34" charset="0"/>
              </a:rPr>
              <a:t>, wenn </a:t>
            </a:r>
            <a:r>
              <a:rPr lang="de-DE" noProof="0">
                <a:ea typeface="Lucida Sans Unicode" pitchFamily="34" charset="0"/>
                <a:cs typeface="Lucida Sans Unicode" pitchFamily="34" charset="0"/>
              </a:rPr>
              <a:t>Templateparameter genutzt werden (s. </a:t>
            </a:r>
            <a:r>
              <a:rPr lang="en-US" altLang="de-DE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/>
              <a:t>).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noProof="0" dirty="0"/>
              <a:t>Standard Template Library (STL)</a:t>
            </a:r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STL-Algorithmen: 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sequence.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to the end of the destination range where elements have been copied.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074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STL-weite Konvention </a:t>
            </a:r>
            <a:r>
              <a:rPr lang="de-DE">
                <a:solidFill>
                  <a:schemeClr val="bg1"/>
                </a:solidFill>
              </a:rPr>
              <a:t>zur Nutzung von </a:t>
            </a:r>
            <a:r>
              <a:rPr lang="de-DE" err="1">
                <a:solidFill>
                  <a:schemeClr val="bg1"/>
                </a:solidFill>
              </a:rPr>
              <a:t>Iteratoren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STL-Algorithmen: 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400" b="0">
                <a:latin typeface="Consolas" pitchFamily="49" charset="0"/>
              </a:rPr>
            </a:br>
            <a:br>
              <a:rPr lang="de-DE" altLang="de-DE" sz="1400" b="0">
                <a:latin typeface="Consolas" pitchFamily="49" charset="0"/>
              </a:rPr>
            </a:b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std::copy(numbers,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+ 5, std::back_inserter(result));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std::copy(result.begin(),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b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        std::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&gt;(std::cout,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Behälter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Stream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STL-Behälter bieten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STL-Algorithmen:</a:t>
            </a:r>
            <a:r>
              <a:rPr lang="de-DE" altLang="de-DE" b="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noProof="0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>
                <a:latin typeface="Consolas" pitchFamily="49" charset="0"/>
                <a:cs typeface="Consolas" pitchFamily="49" charset="0"/>
              </a:rPr>
            </a:br>
            <a:r>
              <a:rPr lang="en-US" altLang="de-DE" sz="1400" err="1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Unary function that accepts an element in the range as argument, and returns 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a value convertible to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indicates whether the 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	element is to be removed from the copy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   	The 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This 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>
                <a:solidFill>
                  <a:schemeClr val="bg1"/>
                </a:solidFill>
              </a:rPr>
              <a:t>, aber ein Prädikat  definiert, was </a:t>
            </a:r>
            <a:r>
              <a:rPr lang="de-DE" b="1">
                <a:solidFill>
                  <a:schemeClr val="bg1"/>
                </a:solidFill>
              </a:rPr>
              <a:t>ausgelassen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wird.</a:t>
            </a:r>
            <a:r>
              <a:rPr lang="de-DE" i="1">
                <a:solidFill>
                  <a:schemeClr val="bg1"/>
                </a:solidFill>
              </a:rPr>
              <a:t>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STL-Algorithmen:  </a:t>
            </a:r>
            <a:r>
              <a:rPr lang="de-DE" alt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altLang="de-DE" b="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% 2 ==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Funktionszeiger</a:t>
            </a:r>
            <a:r>
              <a:rPr lang="de-DE">
                <a:solidFill>
                  <a:schemeClr val="bg1"/>
                </a:solidFill>
              </a:rPr>
              <a:t> 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>
                <a:solidFill>
                  <a:schemeClr val="bg1"/>
                </a:solidFill>
              </a:rPr>
              <a:t> entscheidet 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i="1" noProof="0" dirty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</a:br>
            <a:b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  <a:b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</a:br>
            <a:b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	 &gt;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</a:br>
            <a:b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Typ vom Inhalt </a:t>
            </a:r>
            <a:r>
              <a:rPr lang="de-DE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darunterliegenden Behälters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Binäres Prädikat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i="1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Default Template-Parameter erlauben </a:t>
            </a:r>
            <a:r>
              <a:rPr lang="de-DE" b="1">
                <a:solidFill>
                  <a:schemeClr val="bg1"/>
                </a:solidFill>
              </a:rPr>
              <a:t>einfache</a:t>
            </a:r>
            <a:r>
              <a:rPr lang="de-DE">
                <a:solidFill>
                  <a:schemeClr val="bg1"/>
                </a:solidFill>
              </a:rPr>
              <a:t>, aber bei Bedarf </a:t>
            </a:r>
            <a:r>
              <a:rPr lang="de-DE" b="1">
                <a:solidFill>
                  <a:schemeClr val="bg1"/>
                </a:solidFill>
              </a:rPr>
              <a:t>konfigurierbare</a:t>
            </a:r>
            <a:r>
              <a:rPr lang="de-DE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Damit Compiler weiß, dass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std::priority_queue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			// 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std::</a:t>
            </a: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 </a:t>
            </a: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 ascending(numbers,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			// 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41988" name="Textfeld 4"/>
          <p:cNvSpPr txBox="1">
            <a:spLocks noChangeArrowheads="1"/>
          </p:cNvSpPr>
          <p:nvPr/>
        </p:nvSpPr>
        <p:spPr bwMode="auto">
          <a:xfrm>
            <a:off x="251520" y="1556792"/>
            <a:ext cx="8640960" cy="209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Was ist "schöner"? Was ist fehleranfälliger? Was ist kompakter?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vs </a:t>
            </a:r>
          </a:p>
        </p:txBody>
      </p:sp>
      <p:sp>
        <p:nvSpPr>
          <p:cNvPr id="2" name="Gefaltete Ecke 1"/>
          <p:cNvSpPr/>
          <p:nvPr/>
        </p:nvSpPr>
        <p:spPr bwMode="auto">
          <a:xfrm>
            <a:off x="251518" y="2212590"/>
            <a:ext cx="8352929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std::remove_copy_if(	result.begin(), 						// first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  	    result.end(), 						// last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5032"/>
                </a:solidFill>
                <a:latin typeface="Consolas" pitchFamily="49" charset="0"/>
              </a:rPr>
              <a:t>				    ostream_iterator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&gt;(cout, </a:t>
            </a:r>
            <a:r>
              <a:rPr lang="en-US" altLang="de-DE" sz="160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),	// result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	    even	);							 	// predicate</a:t>
            </a:r>
          </a:p>
        </p:txBody>
      </p:sp>
      <p:sp>
        <p:nvSpPr>
          <p:cNvPr id="3" name="Gefaltete Ecke 2"/>
          <p:cNvSpPr/>
          <p:nvPr/>
        </p:nvSpPr>
        <p:spPr bwMode="auto">
          <a:xfrm>
            <a:off x="251520" y="3652750"/>
            <a:ext cx="6696744" cy="2800586"/>
          </a:xfrm>
          <a:prstGeom prst="foldedCorner">
            <a:avLst>
              <a:gd name="adj" fmla="val 1037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OutputIterator&gt;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myCopyRemoveIf(</a:t>
            </a:r>
            <a:b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first,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last, </a:t>
            </a:r>
            <a:b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result)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(T iter = first; iter != last; ++iter) 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(!P(*iter))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(*result) = *iter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++result;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altLang="de-D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49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/>
              <a:t>Grundlagen</a:t>
            </a:r>
            <a:br>
              <a:rPr lang="de-DE" altLang="de-DE" noProof="0"/>
            </a:br>
            <a:br>
              <a:rPr lang="de-DE" altLang="de-DE" noProof="0"/>
            </a:br>
            <a:r>
              <a:rPr lang="de-DE" altLang="de-DE" noProof="0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[G]</a:t>
            </a:r>
            <a:r>
              <a:rPr lang="de-DE"/>
              <a:t>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/>
              <a:t>Mächtig</a:t>
            </a:r>
            <a:r>
              <a:rPr lang="de-DE" altLang="de-DE" b="0" noProof="0" dirty="0"/>
              <a:t>, </a:t>
            </a:r>
            <a:r>
              <a:rPr lang="de-DE" altLang="de-DE" b="1" noProof="0" dirty="0"/>
              <a:t>effizient</a:t>
            </a:r>
            <a:r>
              <a:rPr lang="de-DE" altLang="de-DE" b="0" noProof="0" dirty="0"/>
              <a:t>, </a:t>
            </a:r>
            <a:r>
              <a:rPr lang="de-DE" altLang="de-DE" b="1" noProof="0" dirty="0"/>
              <a:t>ausgereift</a:t>
            </a:r>
            <a:r>
              <a:rPr lang="de-DE" altLang="de-DE" b="0" noProof="0" dirty="0"/>
              <a:t> und </a:t>
            </a:r>
            <a:r>
              <a:rPr lang="de-DE" altLang="de-DE" b="1" noProof="0" dirty="0"/>
              <a:t>gut dokumentiert </a:t>
            </a:r>
          </a:p>
          <a:p>
            <a:endParaRPr lang="de-DE" altLang="de-DE" b="0" noProof="0" dirty="0"/>
          </a:p>
          <a:p>
            <a:r>
              <a:rPr lang="de-DE" altLang="de-DE" b="0" noProof="0" dirty="0"/>
              <a:t>Anspruchsvoll </a:t>
            </a:r>
            <a:r>
              <a:rPr lang="de-DE" altLang="de-DE" b="0" noProof="0"/>
              <a:t>zu erlernen </a:t>
            </a:r>
            <a:r>
              <a:rPr lang="de-DE" altLang="de-DE" b="0" noProof="0" dirty="0"/>
              <a:t>(erfordert Wissen über Templates, Funktoren</a:t>
            </a:r>
            <a:r>
              <a:rPr lang="de-DE" altLang="de-DE" b="0" noProof="0"/>
              <a:t>, Iteratoren, </a:t>
            </a:r>
            <a:r>
              <a:rPr lang="de-DE" altLang="de-DE" b="0" noProof="0" dirty="0"/>
              <a:t>…)</a:t>
            </a:r>
          </a:p>
          <a:p>
            <a:endParaRPr lang="de-DE" altLang="de-DE" b="0" noProof="0" dirty="0"/>
          </a:p>
          <a:p>
            <a:r>
              <a:rPr lang="de-DE" altLang="de-DE" b="1" noProof="0" dirty="0" err="1"/>
              <a:t>Boost</a:t>
            </a:r>
            <a:r>
              <a:rPr lang="de-DE" altLang="de-DE" noProof="0" dirty="0"/>
              <a:t> </a:t>
            </a:r>
            <a:r>
              <a:rPr lang="de-DE" altLang="de-DE" b="0" noProof="0" dirty="0"/>
              <a:t>als "Brutkasten" für die nächsten Standards</a:t>
            </a:r>
          </a:p>
          <a:p>
            <a:endParaRPr lang="de-DE" altLang="de-DE" b="0" noProof="0" dirty="0"/>
          </a:p>
          <a:p>
            <a:r>
              <a:rPr lang="de-DE" altLang="de-DE" b="0" noProof="0" dirty="0"/>
              <a:t>Vielleicht sogar als </a:t>
            </a:r>
            <a:r>
              <a:rPr lang="de-DE" altLang="de-DE" b="1" noProof="0" dirty="0"/>
              <a:t>der Vorteil</a:t>
            </a:r>
            <a:r>
              <a:rPr lang="de-DE" altLang="de-DE" noProof="0" dirty="0"/>
              <a:t> </a:t>
            </a:r>
            <a:r>
              <a:rPr lang="de-DE" altLang="de-DE" b="0" noProof="0" dirty="0"/>
              <a:t>von C++ zu betrachten!</a:t>
            </a:r>
          </a:p>
          <a:p>
            <a:endParaRPr lang="de-DE" b="0" noProof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Einführung in (Embedded) C</a:t>
            </a:r>
            <a:br>
              <a:rPr lang="de-DE" altLang="de-DE"/>
            </a:br>
            <a:br>
              <a:rPr lang="de-DE" altLang="de-DE"/>
            </a:br>
            <a:r>
              <a:rPr lang="de-DE" altLang="de-DE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[C]</a:t>
            </a:r>
            <a:r>
              <a:rPr lang="de-DE"/>
              <a:t>)</a:t>
            </a:r>
            <a:endParaRPr lang="de-DE" altLang="de-DE" noProof="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480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Ziele des C-Teils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/>
              <a:t>Die Eigenheiten von (Embedded) C </a:t>
            </a:r>
            <a:r>
              <a:rPr lang="de-DE" b="1" noProof="0"/>
              <a:t>kennenlernen.</a:t>
            </a:r>
          </a:p>
          <a:p>
            <a:pPr marL="0" indent="0">
              <a:buNone/>
            </a:pPr>
            <a:endParaRPr lang="de-DE" b="1" noProof="0" dirty="0"/>
          </a:p>
          <a:p>
            <a:r>
              <a:rPr lang="de-DE" b="1" noProof="0" dirty="0"/>
              <a:t>Unterschiede zu C++</a:t>
            </a:r>
            <a:r>
              <a:rPr lang="de-DE" noProof="0" dirty="0"/>
              <a:t>: Was macht C anders als </a:t>
            </a:r>
            <a:r>
              <a:rPr lang="de-DE" noProof="0"/>
              <a:t>C++?</a:t>
            </a:r>
          </a:p>
          <a:p>
            <a:endParaRPr lang="de-DE" noProof="0" dirty="0"/>
          </a:p>
          <a:p>
            <a:r>
              <a:rPr lang="de-DE" b="1" noProof="0" dirty="0"/>
              <a:t>Bitoperationen</a:t>
            </a:r>
            <a:r>
              <a:rPr lang="de-DE" noProof="0" dirty="0"/>
              <a:t>: Bits setzen, löschen, "kippen", "</a:t>
            </a:r>
            <a:r>
              <a:rPr lang="de-DE" noProof="0"/>
              <a:t>verschieben" (auch für C++)</a:t>
            </a:r>
          </a:p>
          <a:p>
            <a:endParaRPr lang="de-DE" noProof="0" dirty="0"/>
          </a:p>
          <a:p>
            <a:r>
              <a:rPr lang="de-DE" b="1" noProof="0"/>
              <a:t>Peripherie und Speicher</a:t>
            </a:r>
            <a:r>
              <a:rPr lang="de-DE" noProof="0"/>
              <a:t>: </a:t>
            </a:r>
            <a:r>
              <a:rPr lang="de-DE" noProof="0" dirty="0"/>
              <a:t>lesen/schreiben, </a:t>
            </a:r>
            <a:r>
              <a:rPr lang="de-DE" noProof="0"/>
              <a:t>Memory-</a:t>
            </a:r>
            <a:r>
              <a:rPr lang="de-DE" noProof="0" err="1"/>
              <a:t>mapped</a:t>
            </a:r>
            <a:r>
              <a:rPr lang="de-DE" noProof="0"/>
              <a:t> I/O,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/>
              <a:t> </a:t>
            </a:r>
            <a:r>
              <a:rPr lang="de-DE" noProof="0" dirty="0"/>
              <a:t>Variablen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8281380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Unterschiede von C und C++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noProof="0"/>
              <a:t>C-Standardbibliothek </a:t>
            </a:r>
            <a:r>
              <a:rPr lang="de-DE" b="1" noProof="0" dirty="0"/>
              <a:t>ist eingebettet in C++-Standardbibliothek </a:t>
            </a:r>
          </a:p>
          <a:p>
            <a:pPr lvl="1"/>
            <a:r>
              <a:rPr lang="de-DE" noProof="0" dirty="0"/>
              <a:t>Relativ umfangreich (</a:t>
            </a:r>
            <a:r>
              <a:rPr lang="de-DE" noProof="0" dirty="0" err="1"/>
              <a:t>Stringmanipulation</a:t>
            </a:r>
            <a:r>
              <a:rPr lang="de-DE" noProof="0" dirty="0"/>
              <a:t>, </a:t>
            </a:r>
            <a:r>
              <a:rPr lang="de-DE" noProof="0" dirty="0" err="1"/>
              <a:t>printf</a:t>
            </a:r>
            <a:r>
              <a:rPr lang="de-DE" noProof="0" dirty="0"/>
              <a:t>,…)</a:t>
            </a:r>
          </a:p>
          <a:p>
            <a:pPr lvl="1"/>
            <a:r>
              <a:rPr lang="de-DE" noProof="0" dirty="0"/>
              <a:t>z.B.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de-DE" noProof="0" dirty="0"/>
              <a:t> oder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de-DE" noProof="0" dirty="0"/>
          </a:p>
          <a:p>
            <a:r>
              <a:rPr lang="de-DE" b="1" noProof="0" dirty="0"/>
              <a:t>Limitierungen</a:t>
            </a:r>
          </a:p>
          <a:p>
            <a:pPr lvl="1" defTabSz="747713"/>
            <a:r>
              <a:rPr lang="de-DE" noProof="0" dirty="0"/>
              <a:t>Keine Objektorientierung (Vererbung, Klassen,…) </a:t>
            </a:r>
            <a:r>
              <a:rPr lang="de-DE" noProof="0" dirty="0">
                <a:sym typeface="Wingdings" panose="05000000000000000000" pitchFamily="2" charset="2"/>
              </a:rPr>
              <a:t> Nur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structs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dirty="0"/>
              <a:t>Keine </a:t>
            </a:r>
            <a:r>
              <a:rPr lang="de-DE" noProof="0"/>
              <a:t>Namensräume 	</a:t>
            </a:r>
            <a:r>
              <a:rPr lang="de-DE" noProof="0">
                <a:sym typeface="Wingdings" panose="05000000000000000000" pitchFamily="2" charset="2"/>
              </a:rPr>
              <a:t> </a:t>
            </a:r>
            <a:r>
              <a:rPr lang="de-DE" noProof="0" dirty="0"/>
              <a:t>Sichtbarkeit über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endParaRPr lang="de-DE" noProof="0" dirty="0"/>
          </a:p>
          <a:p>
            <a:pPr lvl="1" defTabSz="747713"/>
            <a:r>
              <a:rPr lang="de-DE" noProof="0"/>
              <a:t>Keine String-Klasse 	</a:t>
            </a:r>
            <a:r>
              <a:rPr lang="de-DE" noProof="0">
                <a:sym typeface="Wingdings" panose="05000000000000000000" pitchFamily="2" charset="2"/>
              </a:rPr>
              <a:t></a:t>
            </a:r>
            <a:r>
              <a:rPr lang="de-DE" noProof="0"/>
              <a:t> </a:t>
            </a:r>
            <a:r>
              <a:rPr lang="de-DE" noProof="0" dirty="0"/>
              <a:t>nur nullterminierte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/>
              <a:t>-Arrays (vgl. Parameterübergabe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/>
              <a:t>)</a:t>
            </a:r>
          </a:p>
          <a:p>
            <a:pPr lvl="1" defTabSz="747713"/>
            <a:r>
              <a:rPr lang="de-DE" noProof="0"/>
              <a:t>Keine Templates 	</a:t>
            </a:r>
            <a:r>
              <a:rPr lang="de-DE" noProof="0">
                <a:sym typeface="Wingdings" panose="05000000000000000000" pitchFamily="2" charset="2"/>
              </a:rPr>
              <a:t> Ausweichen über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void*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/>
              <a:t>Keine Referenzen 	</a:t>
            </a:r>
            <a:r>
              <a:rPr lang="de-DE" noProof="0">
                <a:sym typeface="Wingdings" panose="05000000000000000000" pitchFamily="2" charset="2"/>
              </a:rPr>
              <a:t> nur Pointer und Werte</a:t>
            </a:r>
            <a:endParaRPr lang="de-DE" noProof="0" dirty="0"/>
          </a:p>
          <a:p>
            <a:pPr lvl="1" defTabSz="747713"/>
            <a:r>
              <a:rPr lang="de-DE" noProof="0"/>
              <a:t>Keine Exceptions 	</a:t>
            </a:r>
            <a:r>
              <a:rPr lang="de-DE" noProof="0">
                <a:sym typeface="Wingdings" panose="05000000000000000000" pitchFamily="2" charset="2"/>
              </a:rPr>
              <a:t> Error Codes (int)</a:t>
            </a:r>
            <a:endParaRPr lang="de-DE" noProof="0" dirty="0"/>
          </a:p>
          <a:p>
            <a:pPr lvl="1"/>
            <a:endParaRPr lang="de-DE" noProof="0" dirty="0"/>
          </a:p>
          <a:p>
            <a:r>
              <a:rPr lang="de-DE" b="1" noProof="0" dirty="0"/>
              <a:t>Unterschiede</a:t>
            </a:r>
          </a:p>
          <a:p>
            <a:pPr lvl="1"/>
            <a:r>
              <a:rPr lang="de-DE" b="1" noProof="0" dirty="0"/>
              <a:t>Konstanten</a:t>
            </a:r>
            <a:r>
              <a:rPr lang="de-DE" noProof="0" dirty="0"/>
              <a:t> wurden </a:t>
            </a:r>
            <a:r>
              <a:rPr lang="de-DE" b="1" noProof="0" dirty="0"/>
              <a:t>früher</a:t>
            </a:r>
            <a:r>
              <a:rPr lang="de-DE" noProof="0" dirty="0"/>
              <a:t> mittels Präprozessor-Direktiven abgelegt</a:t>
            </a:r>
          </a:p>
          <a:p>
            <a:pPr lvl="2"/>
            <a:r>
              <a:rPr lang="de-DE" noProof="0" dirty="0">
                <a:latin typeface="+mj-lt"/>
                <a:cs typeface="Consolas" panose="020B0609020204030204" pitchFamily="49" charset="0"/>
              </a:rPr>
              <a:t>z.B.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ID "123abc"</a:t>
            </a:r>
            <a:r>
              <a:rPr lang="de-DE" noProof="0" dirty="0"/>
              <a:t> – gleiche Benennungskonvention ist kein Zufall.</a:t>
            </a:r>
          </a:p>
          <a:p>
            <a:pPr lvl="1"/>
            <a:r>
              <a:rPr lang="de-DE" b="1" noProof="0" dirty="0"/>
              <a:t>Leere Parameterliste</a:t>
            </a:r>
            <a:r>
              <a:rPr lang="de-DE" noProof="0" dirty="0"/>
              <a:t>: "</a:t>
            </a:r>
            <a:r>
              <a:rPr lang="de-DE" noProof="0" dirty="0" err="1"/>
              <a:t>don't</a:t>
            </a:r>
            <a:r>
              <a:rPr lang="de-DE" noProof="0" dirty="0"/>
              <a:t> care" </a:t>
            </a:r>
            <a:r>
              <a:rPr lang="de-DE" noProof="0" dirty="0">
                <a:sym typeface="Wingdings" panose="05000000000000000000" pitchFamily="2" charset="2"/>
              </a:rPr>
              <a:t>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>
                <a:sym typeface="Wingdings" panose="05000000000000000000" pitchFamily="2" charset="2"/>
              </a:rPr>
              <a:t> signalisiert eine leere Parameterliste.</a:t>
            </a:r>
          </a:p>
          <a:p>
            <a:pPr lvl="2"/>
            <a:r>
              <a:rPr lang="de-DE" noProof="0" dirty="0">
                <a:sym typeface="Wingdings" panose="05000000000000000000" pitchFamily="2" charset="2"/>
              </a:rPr>
              <a:t>z.B.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();</a:t>
            </a:r>
            <a:r>
              <a:rPr lang="de-DE" noProof="0" dirty="0">
                <a:sym typeface="Wingdings" panose="05000000000000000000" pitchFamily="2" charset="2"/>
              </a:rPr>
              <a:t> 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/>
              <a:t>Konventionen</a:t>
            </a:r>
            <a:r>
              <a:rPr lang="de-DE" noProof="0" dirty="0"/>
              <a:t> für Dateiendungen: .c/.h statt .</a:t>
            </a:r>
            <a:r>
              <a:rPr lang="de-DE" noProof="0" dirty="0" err="1"/>
              <a:t>cpp</a:t>
            </a:r>
            <a:r>
              <a:rPr lang="de-DE" noProof="0" dirty="0"/>
              <a:t>/.</a:t>
            </a:r>
            <a:r>
              <a:rPr lang="de-DE" noProof="0" dirty="0" err="1"/>
              <a:t>hpp</a:t>
            </a:r>
            <a:endParaRPr lang="de-DE" noProof="0" dirty="0"/>
          </a:p>
          <a:p>
            <a:pPr lvl="1"/>
            <a:r>
              <a:rPr lang="de-DE" b="1" noProof="0" dirty="0"/>
              <a:t>Speicherverwaltung</a:t>
            </a:r>
            <a:r>
              <a:rPr lang="de-DE" noProof="0" dirty="0"/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de-DE" noProof="0" dirty="0"/>
              <a:t> und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de-DE" noProof="0" dirty="0"/>
              <a:t> statt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/>
              <a:t> und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7156241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Bits und Bytes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53223" cy="4968875"/>
          </a:xfrm>
        </p:spPr>
        <p:txBody>
          <a:bodyPr/>
          <a:lstStyle/>
          <a:p>
            <a:r>
              <a:rPr lang="de-DE" noProof="0" dirty="0"/>
              <a:t>In Embedded C wird oft </a:t>
            </a:r>
            <a:r>
              <a:rPr lang="de-DE" b="1" noProof="0" dirty="0"/>
              <a:t>auf einzelnen Bits von (ganzzahligen) Variablen </a:t>
            </a:r>
            <a:r>
              <a:rPr lang="de-DE" noProof="0" dirty="0"/>
              <a:t>operiert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dirty="0"/>
              <a:t>,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dirty="0"/>
              <a:t>,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/>
              <a:t>,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/>
              <a:t>)</a:t>
            </a:r>
          </a:p>
          <a:p>
            <a:endParaRPr lang="de-DE" noProof="0" dirty="0"/>
          </a:p>
          <a:p>
            <a:r>
              <a:rPr lang="de-DE" b="1" noProof="0" dirty="0" err="1"/>
              <a:t>Basistyp</a:t>
            </a:r>
            <a:r>
              <a:rPr lang="de-DE" noProof="0" dirty="0"/>
              <a:t>: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dirty="0"/>
              <a:t> = 1 </a:t>
            </a:r>
            <a:r>
              <a:rPr lang="de-DE" noProof="0" dirty="0"/>
              <a:t>Byte</a:t>
            </a:r>
          </a:p>
          <a:p>
            <a:pPr lvl="1"/>
            <a:r>
              <a:rPr lang="de-DE" noProof="0" dirty="0"/>
              <a:t>Plattformunabhängig!</a:t>
            </a:r>
          </a:p>
          <a:p>
            <a:pPr lvl="1"/>
            <a:endParaRPr lang="de-DE" noProof="0" dirty="0"/>
          </a:p>
          <a:p>
            <a:r>
              <a:rPr lang="de-DE" b="1" noProof="0" dirty="0"/>
              <a:t>Hexadezimalnotation in C/C++</a:t>
            </a:r>
            <a:r>
              <a:rPr lang="de-DE" noProof="0" dirty="0"/>
              <a:t>: </a:t>
            </a:r>
            <a:br>
              <a:rPr lang="de-DE" noProof="0" dirty="0"/>
            </a:br>
            <a:r>
              <a:rPr lang="de-DE" noProof="0" dirty="0"/>
              <a:t>Aufteilung in zwei Halb-Bytes (Nibble)</a:t>
            </a:r>
          </a:p>
          <a:p>
            <a:endParaRPr lang="de-DE" noProof="0" dirty="0"/>
          </a:p>
          <a:p>
            <a:r>
              <a:rPr lang="de-DE" b="1" noProof="0" dirty="0"/>
              <a:t>Beispiele</a:t>
            </a:r>
            <a:r>
              <a:rPr lang="de-DE" noProof="0" dirty="0"/>
              <a:t>: </a:t>
            </a:r>
          </a:p>
          <a:p>
            <a:pPr lvl="1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x = 0xA4;  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 1010 1000</a:t>
            </a:r>
          </a:p>
          <a:p>
            <a:pPr lvl="1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unsigned int x = 0xF1BC;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 1111 0001 1011 1100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/>
        </p:nvGraphicFramePr>
        <p:xfrm>
          <a:off x="4932040" y="1556792"/>
          <a:ext cx="3960440" cy="2956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Hex. Halbbyte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Hex. Halbbyte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78544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Bitoperationen – Überblick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6985000" cy="4968875"/>
          </a:xfrm>
        </p:spPr>
        <p:txBody>
          <a:bodyPr/>
          <a:lstStyle/>
          <a:p>
            <a:r>
              <a:rPr lang="de-DE" noProof="0" dirty="0"/>
              <a:t>Bitoperationen sind nur für </a:t>
            </a:r>
            <a:r>
              <a:rPr lang="de-DE" b="1" noProof="0" dirty="0"/>
              <a:t>ganzzahlige Datentypen </a:t>
            </a:r>
            <a:r>
              <a:rPr lang="de-DE" noProof="0" dirty="0"/>
              <a:t>definiert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err="1"/>
              <a:t>,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noProof="0" dirty="0" err="1"/>
              <a:t>,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err="1"/>
              <a:t>,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 err="1"/>
              <a:t>,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longlong</a:t>
            </a:r>
            <a:r>
              <a:rPr lang="de-DE" noProof="0" dirty="0"/>
              <a:t>)</a:t>
            </a:r>
          </a:p>
          <a:p>
            <a:r>
              <a:rPr lang="de-DE" b="1" noProof="0" dirty="0"/>
              <a:t>"</a:t>
            </a:r>
            <a:r>
              <a:rPr lang="de-DE" b="1" noProof="0" dirty="0" err="1"/>
              <a:t>outplace</a:t>
            </a:r>
            <a:r>
              <a:rPr lang="de-DE" b="1" noProof="0" dirty="0"/>
              <a:t>"- </a:t>
            </a:r>
            <a:r>
              <a:rPr lang="de-DE" noProof="0" dirty="0"/>
              <a:t>und </a:t>
            </a:r>
            <a:r>
              <a:rPr lang="de-DE" b="1" noProof="0" dirty="0"/>
              <a:t>"</a:t>
            </a:r>
            <a:r>
              <a:rPr lang="de-DE" b="1" noProof="0" dirty="0" err="1"/>
              <a:t>inplace</a:t>
            </a:r>
            <a:r>
              <a:rPr lang="de-DE" b="1" noProof="0" dirty="0"/>
              <a:t>"-</a:t>
            </a:r>
            <a:r>
              <a:rPr lang="de-DE" noProof="0" dirty="0"/>
              <a:t>Variante (z.B.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noProof="0" dirty="0"/>
              <a:t> und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&amp;=</a:t>
            </a:r>
            <a:r>
              <a:rPr lang="de-DE" noProof="0" dirty="0"/>
              <a:t>)</a:t>
            </a:r>
          </a:p>
          <a:p>
            <a:r>
              <a:rPr lang="de-DE" b="1" noProof="0" dirty="0"/>
              <a:t>Logische Operatoren </a:t>
            </a:r>
            <a:r>
              <a:rPr lang="de-DE" noProof="0" dirty="0"/>
              <a:t>(||, &amp;&amp;, !) </a:t>
            </a:r>
            <a:r>
              <a:rPr lang="de-DE" noProof="0" dirty="0">
                <a:sym typeface="Wingdings" panose="05000000000000000000" pitchFamily="2" charset="2"/>
              </a:rPr>
              <a:t>behandeln </a:t>
            </a:r>
            <a:r>
              <a:rPr lang="de-DE" b="1" noProof="0" dirty="0">
                <a:sym typeface="Wingdings" panose="05000000000000000000" pitchFamily="2" charset="2"/>
              </a:rPr>
              <a:t>ganzen Wert</a:t>
            </a:r>
            <a:endParaRPr lang="de-DE" b="1" noProof="0" dirty="0"/>
          </a:p>
          <a:p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50812" y="6149493"/>
            <a:ext cx="8639176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>
                <a:hlinkClick r:id="rId3"/>
              </a:rPr>
              <a:t>http://cpp.sh/76cw6</a:t>
            </a:r>
          </a:p>
          <a:p>
            <a:pPr algn="r"/>
            <a:r>
              <a:rPr lang="en-US" sz="1050">
                <a:hlinkClick r:id="rId3"/>
              </a:rPr>
              <a:t>http://openbook.rheinwerk-verlag.de/c_von_a_bis_z/006_c_operatoren_005.htm</a:t>
            </a:r>
            <a:r>
              <a:rPr lang="en-US" sz="1050"/>
              <a:t> </a:t>
            </a:r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284696"/>
              </p:ext>
            </p:extLst>
          </p:nvPr>
        </p:nvGraphicFramePr>
        <p:xfrm>
          <a:off x="261542" y="2780928"/>
          <a:ext cx="8749728" cy="3342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8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47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41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82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Op.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Beschreibung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Beispiel</a:t>
                      </a:r>
                      <a:br>
                        <a:rPr lang="en-US" b="0"/>
                      </a:br>
                      <a:r>
                        <a:rPr lang="en-US" sz="1400" b="0"/>
                        <a:t>(mit</a:t>
                      </a:r>
                      <a:r>
                        <a:rPr lang="en-US" sz="1400" b="0" baseline="0"/>
                        <a:t> unsigned</a:t>
                      </a:r>
                      <a:r>
                        <a:rPr lang="en-US" sz="1400" b="0"/>
                        <a:t> Halbbytes)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Bitweises Und (Logisch: &amp;&amp;)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/>
                        <a:t>0111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&amp; 0101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= 0101</a:t>
                      </a:r>
                      <a:r>
                        <a:rPr lang="en-US" sz="1600" baseline="-25000"/>
                        <a:t>2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Bitweises </a:t>
                      </a:r>
                      <a:r>
                        <a:rPr lang="en-US" baseline="0"/>
                        <a:t>Oder (Logisch: |)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/>
                        <a:t>1000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| 0001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= 1001</a:t>
                      </a:r>
                      <a:r>
                        <a:rPr lang="en-US" sz="1600" baseline="-25000"/>
                        <a:t>2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^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Bitweises</a:t>
                      </a:r>
                      <a:r>
                        <a:rPr lang="en-US" baseline="0"/>
                        <a:t> exkl. Oder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/>
                        <a:t>1000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| 1011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= 0011</a:t>
                      </a:r>
                      <a:r>
                        <a:rPr lang="en-US" sz="1600" baseline="-25000"/>
                        <a:t>2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~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Bitweise Negation (Logisch: !)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~</a:t>
                      </a:r>
                      <a:r>
                        <a:rPr lang="en-US" sz="1600" baseline="0"/>
                        <a:t>1000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= 0111</a:t>
                      </a:r>
                      <a:r>
                        <a:rPr lang="en-US" sz="1600" baseline="-25000"/>
                        <a:t>2</a:t>
                      </a:r>
                      <a:endParaRPr lang="en-US" sz="1600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Right</a:t>
                      </a:r>
                      <a:r>
                        <a:rPr lang="en-US" baseline="0"/>
                        <a:t>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&gt;&gt;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Verschiebung aller Stellen nach</a:t>
                      </a:r>
                      <a:r>
                        <a:rPr lang="en-US" baseline="0"/>
                        <a:t> rechts</a:t>
                      </a:r>
                      <a:br>
                        <a:rPr lang="en-US" baseline="0"/>
                      </a:br>
                      <a:r>
                        <a:rPr lang="en-US" baseline="0"/>
                        <a:t>(Füllen mit '0'/'1' von links)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/>
                        <a:t>0100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&gt;&gt; 2 = 0001</a:t>
                      </a:r>
                      <a:r>
                        <a:rPr lang="en-US" sz="1600" baseline="-25000"/>
                        <a:t>2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Left shift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&lt;&lt;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Verschiebung aller Stellen nach links</a:t>
                      </a:r>
                      <a:br>
                        <a:rPr lang="en-US"/>
                      </a:br>
                      <a:r>
                        <a:rPr lang="en-US" baseline="0"/>
                        <a:t>(Füllen mit '0'/'1' von rechts)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/>
                        <a:t>0001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&lt;&lt; 3 = 1000</a:t>
                      </a:r>
                      <a:r>
                        <a:rPr lang="en-US" sz="1600" baseline="-25000"/>
                        <a:t>2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839563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Bitoperationen </a:t>
            </a:r>
            <a:r>
              <a:rPr lang="de-DE" noProof="0"/>
              <a:t>– Bytes </a:t>
            </a:r>
            <a:r>
              <a:rPr lang="de-DE" noProof="0" dirty="0"/>
              <a:t>manipulieren</a:t>
            </a:r>
          </a:p>
        </p:txBody>
      </p:sp>
      <p:sp>
        <p:nvSpPr>
          <p:cNvPr id="4" name="Rechteck 3"/>
          <p:cNvSpPr/>
          <p:nvPr/>
        </p:nvSpPr>
        <p:spPr>
          <a:xfrm>
            <a:off x="179512" y="1772816"/>
            <a:ext cx="6336704" cy="523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// b = 0x10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32 , or b |= 0x20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48 = 0x30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 = 0x07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~4 , or b &amp;= 0xFB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3 = 0x03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Determine status of 6th bit of b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128+64 = 0xC0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 64 , or: b &amp; 0x40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6th bit set: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//64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Flip 3rd bit of b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8+1 = 0x09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 , or: b ^= 0x08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1 = 0x01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 , or: b ^= 0x08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9 = 0x09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213285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3083148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543629" y="4118281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11000000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01000000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01000000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543630" y="5157192"/>
            <a:ext cx="2431129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00001001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00001000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00000001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b''	00001001</a:t>
            </a:r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303908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4041616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504415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Abgerundete rechteckige Legende 2"/>
          <p:cNvSpPr/>
          <p:nvPr/>
        </p:nvSpPr>
        <p:spPr bwMode="auto">
          <a:xfrm>
            <a:off x="4078920" y="1889049"/>
            <a:ext cx="2376264" cy="435645"/>
          </a:xfrm>
          <a:prstGeom prst="wedgeRoundRectCallout">
            <a:avLst>
              <a:gd name="adj1" fmla="val 54224"/>
              <a:gd name="adj2" fmla="val 108434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+mj-lt"/>
              </a:rPr>
              <a:t>Wir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zählen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+mj-lt"/>
              </a:rPr>
              <a:t>Bits von 0 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an: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dirty="0">
                <a:solidFill>
                  <a:schemeClr val="bg1"/>
                </a:solidFill>
                <a:latin typeface="+mj-lt"/>
              </a:rPr>
              <a:t>7.Bit, …, 0.Bit</a:t>
            </a: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251520" y="1478281"/>
            <a:ext cx="8255024" cy="35013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Grundidee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Erzeuge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eine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Maske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, die </a:t>
            </a: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nur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an den </a:t>
            </a: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gewünschten</a:t>
            </a:r>
            <a:r>
              <a:rPr lang="en-US" sz="1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Stellen</a:t>
            </a:r>
            <a:r>
              <a:rPr lang="en-US" sz="1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eine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'0'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bzw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. '1' hat.</a:t>
            </a:r>
          </a:p>
        </p:txBody>
      </p:sp>
    </p:spTree>
    <p:extLst>
      <p:ext uri="{BB962C8B-B14F-4D97-AF65-F5344CB8AC3E}">
        <p14:creationId xmlns:p14="http://schemas.microsoft.com/office/powerpoint/2010/main" val="322091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Bitoperationen – Rechnen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Positive Zahlen</a:t>
            </a:r>
          </a:p>
          <a:p>
            <a:pPr lvl="1"/>
            <a:r>
              <a:rPr lang="de-DE" b="1" noProof="0" dirty="0" err="1"/>
              <a:t>Left</a:t>
            </a:r>
            <a:r>
              <a:rPr lang="de-DE" b="1" noProof="0" dirty="0"/>
              <a:t> </a:t>
            </a:r>
            <a:r>
              <a:rPr lang="de-DE" b="1" noProof="0" dirty="0" err="1"/>
              <a:t>shift</a:t>
            </a:r>
            <a:r>
              <a:rPr lang="de-DE" noProof="0" dirty="0"/>
              <a:t> entspricht Multiplikation mit 2</a:t>
            </a:r>
          </a:p>
          <a:p>
            <a:pPr lvl="1"/>
            <a:r>
              <a:rPr lang="de-DE" b="1" noProof="0" dirty="0" err="1"/>
              <a:t>Right</a:t>
            </a:r>
            <a:r>
              <a:rPr lang="de-DE" b="1" noProof="0" dirty="0"/>
              <a:t> </a:t>
            </a:r>
            <a:r>
              <a:rPr lang="de-DE" b="1" noProof="0" dirty="0" err="1"/>
              <a:t>shift</a:t>
            </a:r>
            <a:r>
              <a:rPr lang="de-DE" noProof="0" dirty="0"/>
              <a:t> entspricht Division durch 2</a:t>
            </a:r>
          </a:p>
          <a:p>
            <a:r>
              <a:rPr lang="de-DE" noProof="0" dirty="0"/>
              <a:t>Verhalten bei </a:t>
            </a:r>
            <a:r>
              <a:rPr lang="de-DE" b="1" noProof="0" dirty="0"/>
              <a:t>negativen Zahlen</a:t>
            </a:r>
            <a:r>
              <a:rPr lang="de-DE" noProof="0" dirty="0"/>
              <a:t> abhängig von Zahlendarstellung </a:t>
            </a:r>
            <a:br>
              <a:rPr lang="de-DE" noProof="0" dirty="0"/>
            </a:br>
            <a:r>
              <a:rPr lang="de-DE" noProof="0" dirty="0"/>
              <a:t>(z.B. Zweierkomplement)</a:t>
            </a:r>
          </a:p>
          <a:p>
            <a:pPr marL="266700" indent="-266700">
              <a:buFont typeface="Arial" panose="020B0604020202020204" pitchFamily="34" charset="0"/>
              <a:buChar char="─"/>
            </a:pPr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250824" y="3109884"/>
            <a:ext cx="7417519" cy="2952328"/>
          </a:xfrm>
          <a:prstGeom prst="foldedCorner">
            <a:avLst>
              <a:gd name="adj" fmla="val 8186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algn="l">
              <a:buSzTx/>
            </a:pPr>
            <a:r>
              <a:rPr lang="de-DE" altLang="de-DE" sz="120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&lt;iostream&gt;</a:t>
            </a:r>
          </a:p>
          <a:p>
            <a:pPr lvl="0" algn="l">
              <a:buSzTx/>
            </a:pPr>
            <a:r>
              <a:rPr lang="de-DE" altLang="de-DE" sz="120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std;</a:t>
            </a:r>
          </a:p>
          <a:p>
            <a:pPr lvl="0" algn="l">
              <a:buSzTx/>
            </a:pPr>
            <a:r>
              <a:rPr lang="de-DE" altLang="de-DE" sz="120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 </a:t>
            </a:r>
            <a:r>
              <a:rPr lang="de-DE" altLang="de-DE" sz="12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>
              <a:buSzTx/>
            </a:pPr>
            <a:r>
              <a:rPr lang="de-DE" altLang="de-DE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positive numbers</a:t>
            </a:r>
          </a:p>
          <a:p>
            <a:pPr lvl="0" algn="l">
              <a:buSzTx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1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 (1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1 = 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2 = "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&lt;&lt;  (1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&gt;&gt; 1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 (1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&gt;&gt; 1 = 0 (=  1 div 2)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"16 &gt;&gt; 2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(16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16 &gt;&gt;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"17 &gt;&gt; 2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(17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17 &gt;&gt; 2 = 4 (= 17 div 4)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algn="l">
              <a:buSzTx/>
            </a:pPr>
            <a:r>
              <a:rPr lang="de-DE" altLang="de-DE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negative numbers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1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1 = -2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2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&gt;&gt; 1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 (-1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&gt;&gt; 1 = -1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"-16 &gt;&gt; 2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(-16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-16 &gt;&gt;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"-17 &gt;&gt; 2 = "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&lt;&lt; (-17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-17 &gt;&gt; 2 = -5</a:t>
            </a:r>
          </a:p>
          <a:p>
            <a:pPr algn="l"/>
            <a:r>
              <a:rPr lang="en-US" sz="1200" b="1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7380312" y="6214488"/>
            <a:ext cx="1435008" cy="24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hlinkClick r:id="rId2"/>
              </a:rPr>
              <a:t>http://cpp.sh/75wgv</a:t>
            </a:r>
            <a:r>
              <a:rPr lang="en-US" sz="1100"/>
              <a:t> 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1547664" y="6093296"/>
            <a:ext cx="4861486" cy="370940"/>
          </a:xfrm>
          <a:prstGeom prst="wedgeRoundRectCallout">
            <a:avLst>
              <a:gd name="adj1" fmla="val -9299"/>
              <a:gd name="adj2" fmla="val -1044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</a:rPr>
              <a:t>Übrigens: Undefined Behavior </a:t>
            </a:r>
            <a:r>
              <a:rPr lang="de-DE" sz="1400">
                <a:solidFill>
                  <a:schemeClr val="bg1"/>
                </a:solidFill>
              </a:rPr>
              <a:t>falls Shift-Weite negativ</a:t>
            </a:r>
          </a:p>
        </p:txBody>
      </p:sp>
    </p:spTree>
    <p:extLst>
      <p:ext uri="{BB962C8B-B14F-4D97-AF65-F5344CB8AC3E}">
        <p14:creationId xmlns:p14="http://schemas.microsoft.com/office/powerpoint/2010/main" val="87036138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/>
          <p:cNvSpPr txBox="1"/>
          <p:nvPr/>
        </p:nvSpPr>
        <p:spPr>
          <a:xfrm>
            <a:off x="7510028" y="4673681"/>
            <a:ext cx="582211" cy="69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load</a:t>
            </a:r>
          </a:p>
          <a:p>
            <a:endParaRPr lang="en-US" sz="1400"/>
          </a:p>
          <a:p>
            <a:r>
              <a:rPr lang="en-US" sz="1400"/>
              <a:t>store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Memory-</a:t>
            </a:r>
            <a:r>
              <a:rPr lang="de-DE" noProof="0" dirty="0" err="1"/>
              <a:t>mapped</a:t>
            </a:r>
            <a:r>
              <a:rPr lang="de-DE" noProof="0" dirty="0"/>
              <a:t> I/O – 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6337399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noProof="0" dirty="0"/>
              <a:t>Wie greife ich auf die Peripherie eines Prozessors zu?</a:t>
            </a:r>
            <a:br>
              <a:rPr lang="de-DE" b="1" noProof="0" dirty="0"/>
            </a:br>
            <a:endParaRPr lang="de-DE" b="1" noProof="0" dirty="0"/>
          </a:p>
          <a:p>
            <a:pPr marL="0" indent="0">
              <a:buNone/>
            </a:pPr>
            <a:r>
              <a:rPr lang="de-DE" b="1" noProof="0" dirty="0"/>
              <a:t>Port-</a:t>
            </a:r>
            <a:r>
              <a:rPr lang="de-DE" b="1" noProof="0" dirty="0" err="1"/>
              <a:t>mapped</a:t>
            </a:r>
            <a:r>
              <a:rPr lang="de-DE" b="1" noProof="0" dirty="0"/>
              <a:t> I/O</a:t>
            </a:r>
          </a:p>
          <a:p>
            <a:pPr lvl="1"/>
            <a:r>
              <a:rPr lang="de-DE" noProof="0" dirty="0"/>
              <a:t>Der Prozessor besitzt </a:t>
            </a:r>
            <a:r>
              <a:rPr lang="de-DE" b="1" noProof="0" dirty="0"/>
              <a:t>spezielle Befehle</a:t>
            </a:r>
            <a:r>
              <a:rPr lang="de-DE" noProof="0" dirty="0"/>
              <a:t> und einen </a:t>
            </a:r>
            <a:r>
              <a:rPr lang="de-DE" b="1" noProof="0" dirty="0"/>
              <a:t>eigenen Adressraum</a:t>
            </a:r>
            <a:r>
              <a:rPr lang="de-DE" noProof="0" dirty="0"/>
              <a:t>, um auf Peripherie zuzugreifen.</a:t>
            </a:r>
          </a:p>
          <a:p>
            <a:pPr lvl="1"/>
            <a:r>
              <a:rPr lang="de-DE" noProof="0" dirty="0"/>
              <a:t>(+) </a:t>
            </a:r>
            <a:r>
              <a:rPr lang="de-DE" b="1" noProof="0"/>
              <a:t>Vollständiger Adressraum </a:t>
            </a:r>
            <a:r>
              <a:rPr lang="de-DE" noProof="0"/>
              <a:t>für </a:t>
            </a:r>
            <a:r>
              <a:rPr lang="de-DE" noProof="0" dirty="0"/>
              <a:t>Applikation verfügbar</a:t>
            </a:r>
          </a:p>
          <a:p>
            <a:pPr lvl="1"/>
            <a:r>
              <a:rPr lang="de-DE" noProof="0" dirty="0"/>
              <a:t>(-) </a:t>
            </a:r>
            <a:r>
              <a:rPr lang="de-DE" b="1" noProof="0" dirty="0"/>
              <a:t>Größerer Befehlssatz</a:t>
            </a:r>
            <a:r>
              <a:rPr lang="de-DE" noProof="0" dirty="0"/>
              <a:t> (Software, Hardware, Lernkurve)</a:t>
            </a:r>
            <a:br>
              <a:rPr lang="de-DE" noProof="0" dirty="0"/>
            </a:br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Memory-</a:t>
            </a:r>
            <a:r>
              <a:rPr lang="de-DE" b="1" noProof="0" dirty="0" err="1"/>
              <a:t>mapped</a:t>
            </a:r>
            <a:r>
              <a:rPr lang="de-DE" b="1" noProof="0" dirty="0"/>
              <a:t> I/O</a:t>
            </a:r>
            <a:endParaRPr lang="de-DE" noProof="0" dirty="0"/>
          </a:p>
          <a:p>
            <a:pPr lvl="1"/>
            <a:r>
              <a:rPr lang="de-DE" noProof="0" dirty="0"/>
              <a:t>Ein </a:t>
            </a:r>
            <a:r>
              <a:rPr lang="de-DE" b="1" noProof="0" dirty="0"/>
              <a:t>Teil des Arbeitsspeichers ist "virtuell"</a:t>
            </a:r>
            <a:r>
              <a:rPr lang="de-DE" noProof="0" dirty="0"/>
              <a:t> für die Peripherie reserviert. </a:t>
            </a:r>
          </a:p>
          <a:p>
            <a:pPr lvl="1"/>
            <a:r>
              <a:rPr lang="de-DE" noProof="0" dirty="0"/>
              <a:t>(+) </a:t>
            </a:r>
            <a:r>
              <a:rPr lang="de-DE" b="1" noProof="0" dirty="0"/>
              <a:t>Einheitlicher Zugriff </a:t>
            </a:r>
            <a:r>
              <a:rPr lang="de-DE" noProof="0" dirty="0"/>
              <a:t>auf "normalen" Speicher und Peripherie-Daten</a:t>
            </a:r>
          </a:p>
          <a:p>
            <a:pPr lvl="1"/>
            <a:r>
              <a:rPr lang="de-DE" noProof="0" dirty="0"/>
              <a:t>(-) Verlust eines Teils </a:t>
            </a:r>
            <a:r>
              <a:rPr lang="de-DE" noProof="0"/>
              <a:t>des Adressraums</a:t>
            </a:r>
            <a:endParaRPr lang="de-DE" noProof="0" dirty="0"/>
          </a:p>
          <a:p>
            <a:pPr lvl="1"/>
            <a:r>
              <a:rPr lang="de-DE" b="1" noProof="0" dirty="0"/>
              <a:t>Variablen, die auf den </a:t>
            </a:r>
            <a:r>
              <a:rPr lang="de-DE" b="1" noProof="0" dirty="0" err="1"/>
              <a:t>gemappten</a:t>
            </a:r>
            <a:r>
              <a:rPr lang="de-DE" b="1" noProof="0" dirty="0"/>
              <a:t> Adressraum zugreifen, müssen </a:t>
            </a:r>
            <a:r>
              <a:rPr lang="de-DE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de-DE" b="1" noProof="0" dirty="0"/>
              <a:t> sein, da sich die Werte der Peripherie jederzeit ändern können!</a:t>
            </a: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7835170" y="2714591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6789792" y="1671183"/>
            <a:ext cx="720080" cy="1726776"/>
            <a:chOff x="6789792" y="2229768"/>
            <a:chExt cx="720080" cy="1726776"/>
          </a:xfrm>
        </p:grpSpPr>
        <p:sp>
          <p:nvSpPr>
            <p:cNvPr id="12" name="Rechteck 1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789792" y="2517800"/>
              <a:ext cx="720080" cy="6113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RAM</a:t>
              </a:r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7948988" y="3047991"/>
            <a:ext cx="4924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I/O</a:t>
            </a:r>
          </a:p>
        </p:txBody>
      </p:sp>
      <p:sp>
        <p:nvSpPr>
          <p:cNvPr id="20" name="Rechteck 19"/>
          <p:cNvSpPr/>
          <p:nvPr/>
        </p:nvSpPr>
        <p:spPr bwMode="auto">
          <a:xfrm>
            <a:off x="6790709" y="4904456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>
                <a:solidFill>
                  <a:schemeClr val="bg1"/>
                </a:solidFill>
                <a:latin typeface="+mj-lt"/>
              </a:rPr>
              <a:t>I/O</a:t>
            </a:r>
            <a:endParaRPr lang="en-US" sz="140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6515684" y="4293096"/>
            <a:ext cx="1268297" cy="1726776"/>
            <a:chOff x="6515684" y="2229768"/>
            <a:chExt cx="1268297" cy="1726776"/>
          </a:xfrm>
        </p:grpSpPr>
        <p:sp>
          <p:nvSpPr>
            <p:cNvPr id="22" name="Rechteck 2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6789792" y="2517800"/>
              <a:ext cx="720080" cy="3233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6515684" y="3606576"/>
              <a:ext cx="126829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RAM + I/O</a:t>
              </a:r>
            </a:p>
          </p:txBody>
        </p:sp>
      </p:grpSp>
      <p:pic>
        <p:nvPicPr>
          <p:cNvPr id="28" name="Grafik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84136"/>
            <a:ext cx="627248" cy="62724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90" y="4742792"/>
            <a:ext cx="627248" cy="627248"/>
          </a:xfrm>
          <a:prstGeom prst="rect">
            <a:avLst/>
          </a:prstGeom>
        </p:spPr>
      </p:pic>
      <p:cxnSp>
        <p:nvCxnSpPr>
          <p:cNvPr id="31" name="Gerade Verbindung mit Pfeil 30"/>
          <p:cNvCxnSpPr/>
          <p:nvPr/>
        </p:nvCxnSpPr>
        <p:spPr bwMode="auto">
          <a:xfrm flipH="1" flipV="1">
            <a:off x="7527512" y="49411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/>
          <p:cNvCxnSpPr/>
          <p:nvPr/>
        </p:nvCxnSpPr>
        <p:spPr bwMode="auto">
          <a:xfrm flipH="1" flipV="1">
            <a:off x="7541184" y="50935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6" name="Gruppieren 35"/>
          <p:cNvGrpSpPr/>
          <p:nvPr/>
        </p:nvGrpSpPr>
        <p:grpSpPr>
          <a:xfrm rot="3600000">
            <a:off x="6936991" y="3525240"/>
            <a:ext cx="439352" cy="152400"/>
            <a:chOff x="6936991" y="3525240"/>
            <a:chExt cx="439352" cy="152400"/>
          </a:xfrm>
        </p:grpSpPr>
        <p:cxnSp>
          <p:nvCxnSpPr>
            <p:cNvPr id="34" name="Gerade Verbindung mit Pfeil 33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mit Pfeil 34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Gruppieren 36"/>
          <p:cNvGrpSpPr/>
          <p:nvPr/>
        </p:nvGrpSpPr>
        <p:grpSpPr>
          <a:xfrm rot="18000000">
            <a:off x="7849124" y="3537484"/>
            <a:ext cx="439352" cy="152400"/>
            <a:chOff x="6936991" y="3525240"/>
            <a:chExt cx="439352" cy="152400"/>
          </a:xfrm>
        </p:grpSpPr>
        <p:cxnSp>
          <p:nvCxnSpPr>
            <p:cNvPr id="38" name="Gerade Verbindung mit Pfeil 37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mit Pfeil 38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Textfeld 39"/>
          <p:cNvSpPr txBox="1"/>
          <p:nvPr/>
        </p:nvSpPr>
        <p:spPr>
          <a:xfrm>
            <a:off x="6457337" y="3571614"/>
            <a:ext cx="69281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load &amp;</a:t>
            </a:r>
          </a:p>
          <a:p>
            <a:r>
              <a:rPr lang="en-US" sz="1400"/>
              <a:t>store</a:t>
            </a:r>
          </a:p>
        </p:txBody>
      </p:sp>
      <p:sp>
        <p:nvSpPr>
          <p:cNvPr id="41" name="Textfeld 40"/>
          <p:cNvSpPr txBox="1"/>
          <p:nvPr/>
        </p:nvSpPr>
        <p:spPr>
          <a:xfrm>
            <a:off x="8074370" y="3571614"/>
            <a:ext cx="881973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loadIO &amp;</a:t>
            </a:r>
          </a:p>
          <a:p>
            <a:r>
              <a:rPr lang="en-US" sz="1400"/>
              <a:t>storeIO</a:t>
            </a:r>
          </a:p>
        </p:txBody>
      </p:sp>
    </p:spTree>
    <p:extLst>
      <p:ext uri="{BB962C8B-B14F-4D97-AF65-F5344CB8AC3E}">
        <p14:creationId xmlns:p14="http://schemas.microsoft.com/office/powerpoint/2010/main" val="291214549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Schlüsselwort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825231" cy="4752999"/>
          </a:xfrm>
        </p:spPr>
        <p:txBody>
          <a:bodyPr/>
          <a:lstStyle/>
          <a:p>
            <a:r>
              <a:rPr lang="de-DE" b="1" noProof="0"/>
              <a:t>Beispiel</a:t>
            </a:r>
            <a:r>
              <a:rPr lang="de-DE" noProof="0"/>
              <a:t>: Warten auf einen Tastendruck mittels Polling/Busy Waiting</a:t>
            </a:r>
          </a:p>
          <a:p>
            <a:pPr lvl="1"/>
            <a:endParaRPr lang="de-DE" noProof="0" dirty="0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DDRX</a:t>
            </a:r>
            <a:r>
              <a:rPr lang="de-DE" noProof="0"/>
              <a:t>: Data Direction Register </a:t>
            </a:r>
            <a:r>
              <a:rPr lang="de-DE"/>
              <a:t>von Port X</a:t>
            </a:r>
            <a:endParaRPr lang="de-DE" noProof="0"/>
          </a:p>
          <a:p>
            <a:pPr lvl="1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/>
              <a:t>0: Output, 1: Input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PDIRX</a:t>
            </a:r>
            <a:r>
              <a:rPr lang="de-DE"/>
              <a:t>: Data Input Register von Port X</a:t>
            </a:r>
          </a:p>
          <a:p>
            <a:pPr lvl="1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noProof="0"/>
              <a:t>Hier: 0: Button gedrückt, 1: Button frei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PDIR2_f.P0: </a:t>
            </a:r>
          </a:p>
          <a:p>
            <a:pPr lvl="1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/>
              <a:t>Pin 0 des Port 2 (Direktzugriff </a:t>
            </a:r>
            <a:r>
              <a:rPr lang="de-DE"/>
              <a:t>über struct</a:t>
            </a:r>
            <a:r>
              <a:rPr lang="en-US"/>
              <a:t>)</a:t>
            </a:r>
          </a:p>
          <a:p>
            <a:pPr lvl="1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de-DE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b="1" noProof="0"/>
              <a:t>Ohne volatile</a:t>
            </a:r>
            <a:r>
              <a:rPr lang="de-DE" noProof="0"/>
              <a:t>: Compiler kann Endlosschleife erzeugen (</a:t>
            </a:r>
            <a:r>
              <a:rPr lang="de-DE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de-DE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de-DE"/>
              <a:t>)</a:t>
            </a:r>
            <a:r>
              <a:rPr lang="de-DE" noProof="0"/>
              <a:t>, da </a:t>
            </a:r>
            <a:r>
              <a:rPr lang="en-US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FM4_GPIO-&gt;PDIR2_f.P0</a:t>
            </a:r>
            <a:r>
              <a:rPr lang="en-US"/>
              <a:t> nie gesetzt wird.</a:t>
            </a:r>
            <a:endParaRPr lang="de-DE" sz="1800" noProof="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4932040" y="1556792"/>
            <a:ext cx="4067944" cy="3685526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"s6e2ccxl.h"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b="1" dirty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#define FM_GPIO_DDR2                              //   *((</a:t>
            </a:r>
            <a:r>
              <a:rPr lang="en-US" sz="1200" b="1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uint32_t*)(0x4006F208UL))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#define FM4_GPIO_PDIR2                            //   *((</a:t>
            </a:r>
            <a:r>
              <a:rPr lang="en-US" sz="1200" b="1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uint32_t*)(0x4006F308UL))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b="1" dirty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dirty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FM4_GPIO-&gt;DDR2_f.P0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//Set to output   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FM4_GPIO-&gt;PDIR2_f.P0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1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{</a:t>
            </a:r>
            <a:b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Polling loop...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}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// Button has been pressed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949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/>
              <a:t>Organisatorisches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Schlüsselwort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/>
              <a:t> – Überblick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Mithilfe des Schlüsselworts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/>
              <a:t> deklariert man </a:t>
            </a:r>
            <a:br>
              <a:rPr lang="de-DE" noProof="0" dirty="0"/>
            </a:br>
            <a:r>
              <a:rPr lang="de-DE" noProof="0" dirty="0"/>
              <a:t>Variablen, </a:t>
            </a:r>
            <a:r>
              <a:rPr lang="de-DE" b="1" noProof="0" dirty="0"/>
              <a:t>deren Wert sich jederzeit unerwartet</a:t>
            </a:r>
            <a:br>
              <a:rPr lang="de-DE" b="1" noProof="0" dirty="0"/>
            </a:br>
            <a:r>
              <a:rPr lang="de-DE" b="1" noProof="0" dirty="0"/>
              <a:t>(aus Compiler-Sicht) ändern </a:t>
            </a:r>
            <a:r>
              <a:rPr lang="de-DE" b="1" noProof="0"/>
              <a:t>kann</a:t>
            </a:r>
            <a:r>
              <a:rPr lang="de-DE" noProof="0"/>
              <a:t>.</a:t>
            </a:r>
          </a:p>
          <a:p>
            <a:r>
              <a:rPr lang="de-DE"/>
              <a:t>Ähnlich wie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/>
              <a:t> ist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/>
              <a:t> Teil des Typs einer Variablen (</a:t>
            </a:r>
            <a:r>
              <a:rPr lang="de-DE" i="1"/>
              <a:t>qualifier</a:t>
            </a:r>
            <a:r>
              <a:rPr lang="de-DE"/>
              <a:t>)</a:t>
            </a:r>
            <a:endParaRPr lang="de-DE" noProof="0" dirty="0"/>
          </a:p>
          <a:p>
            <a:endParaRPr lang="de-DE" noProof="0" dirty="0"/>
          </a:p>
          <a:p>
            <a:r>
              <a:rPr lang="de-DE" b="1" noProof="0" dirty="0"/>
              <a:t>Syntax</a:t>
            </a:r>
          </a:p>
          <a:p>
            <a:pPr lvl="1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volatile int i;</a:t>
            </a:r>
            <a:r>
              <a:rPr lang="de-DE" noProof="0" dirty="0"/>
              <a:t>		</a:t>
            </a:r>
            <a:r>
              <a:rPr lang="de-DE" noProof="0" dirty="0">
                <a:sym typeface="Wingdings" panose="05000000000000000000" pitchFamily="2" charset="2"/>
              </a:rPr>
              <a:t> Der Wert von i kann sich ändern</a:t>
            </a:r>
            <a:endParaRPr lang="de-DE" noProof="0" dirty="0"/>
          </a:p>
          <a:p>
            <a:pPr lvl="2"/>
            <a:r>
              <a:rPr lang="de-DE" noProof="0" dirty="0"/>
              <a:t>(äquivalent zu)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volatile i;</a:t>
            </a:r>
          </a:p>
          <a:p>
            <a:pPr lvl="1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volatile int 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/>
              <a:t>		</a:t>
            </a:r>
            <a:r>
              <a:rPr lang="de-DE" noProof="0">
                <a:sym typeface="Wingdings" panose="05000000000000000000" pitchFamily="2" charset="2"/>
              </a:rPr>
              <a:t> Der referenzierte Speicher kann sich </a:t>
            </a:r>
            <a:r>
              <a:rPr lang="de-DE" noProof="0" dirty="0">
                <a:sym typeface="Wingdings" panose="05000000000000000000" pitchFamily="2" charset="2"/>
              </a:rPr>
              <a:t>ändern.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volatile int *volatile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/>
              <a:t> 	</a:t>
            </a:r>
            <a:r>
              <a:rPr lang="de-DE" noProof="0" dirty="0">
                <a:sym typeface="Wingdings" panose="05000000000000000000" pitchFamily="2" charset="2"/>
              </a:rPr>
              <a:t> Adresse und Wert können sich ändern</a:t>
            </a:r>
          </a:p>
          <a:p>
            <a:pPr lvl="1"/>
            <a:endParaRPr lang="de-DE" noProof="0" dirty="0"/>
          </a:p>
          <a:p>
            <a:r>
              <a:rPr lang="de-DE" b="1" noProof="0" dirty="0"/>
              <a:t>Einsatzgebiete</a:t>
            </a:r>
          </a:p>
          <a:p>
            <a:pPr lvl="1"/>
            <a:r>
              <a:rPr lang="de-DE" noProof="0"/>
              <a:t>Hardwarezugriff bei Memory-Mapped I/O</a:t>
            </a:r>
          </a:p>
          <a:p>
            <a:pPr lvl="1"/>
            <a:r>
              <a:rPr lang="de-DE"/>
              <a:t>Signal Handling (</a:t>
            </a:r>
            <a:r>
              <a:rPr lang="de-DE">
                <a:sym typeface="Wingdings" panose="05000000000000000000" pitchFamily="2" charset="2"/>
              </a:rPr>
              <a:t>nicht gezeigt)</a:t>
            </a:r>
            <a:endParaRPr lang="de-DE"/>
          </a:p>
          <a:p>
            <a:pPr lvl="1"/>
            <a:r>
              <a:rPr lang="de-DE"/>
              <a:t>Manipulation </a:t>
            </a:r>
            <a:r>
              <a:rPr lang="de-DE" dirty="0"/>
              <a:t>von globalen Variablen durch Interrupt Service </a:t>
            </a:r>
            <a:r>
              <a:rPr lang="de-DE"/>
              <a:t>Routinen (</a:t>
            </a:r>
            <a:r>
              <a:rPr lang="de-DE">
                <a:sym typeface="Wingdings" panose="05000000000000000000" pitchFamily="2" charset="2"/>
              </a:rPr>
              <a:t>nicht gezeigt)</a:t>
            </a:r>
            <a:endParaRPr lang="de-DE" dirty="0"/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139952" y="6178254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>
                <a:hlinkClick r:id="rId2"/>
              </a:rPr>
              <a:t>https://barrgroup.com/Embedded-Systems/How-To/C-Volatile-Keyword</a:t>
            </a:r>
            <a:r>
              <a:rPr lang="en-US" sz="1100"/>
              <a:t> </a:t>
            </a: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321708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Experimentierboard - Eckdaten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20000"/>
          </a:bodyPr>
          <a:lstStyle/>
          <a:p>
            <a:r>
              <a:rPr lang="de-DE" b="1" noProof="0" dirty="0"/>
              <a:t>Evaluationsboard FM4-176L-S6E2CC-ETH</a:t>
            </a:r>
          </a:p>
          <a:p>
            <a:pPr lvl="1"/>
            <a:r>
              <a:rPr lang="de-DE" noProof="0" dirty="0"/>
              <a:t>200MHz ARM® Cortex®-M4 von </a:t>
            </a:r>
            <a:r>
              <a:rPr lang="de-DE" noProof="0" dirty="0" err="1"/>
              <a:t>Cypress</a:t>
            </a:r>
            <a:endParaRPr lang="de-DE" noProof="0" dirty="0"/>
          </a:p>
          <a:p>
            <a:pPr lvl="1"/>
            <a:r>
              <a:rPr lang="de-DE" noProof="0" dirty="0"/>
              <a:t>2MB Flash, 256KB SRAM, 190 GPIOs</a:t>
            </a:r>
          </a:p>
          <a:p>
            <a:pPr lvl="1"/>
            <a:r>
              <a:rPr lang="de-DE" noProof="0" dirty="0"/>
              <a:t>Schnittstellen: Ethernet, USB </a:t>
            </a:r>
            <a:r>
              <a:rPr lang="de-DE" noProof="0" dirty="0" err="1"/>
              <a:t>host+device</a:t>
            </a:r>
            <a:r>
              <a:rPr lang="de-DE" noProof="0" dirty="0"/>
              <a:t>,</a:t>
            </a:r>
            <a:br>
              <a:rPr lang="de-DE" noProof="0" dirty="0"/>
            </a:br>
            <a:r>
              <a:rPr lang="de-DE" noProof="0" dirty="0"/>
              <a:t>CAN, LIN, SPI, I2S, I2C, UART, Taster,</a:t>
            </a:r>
            <a:br>
              <a:rPr lang="de-DE" noProof="0" dirty="0"/>
            </a:br>
            <a:r>
              <a:rPr lang="de-DE" noProof="0" dirty="0"/>
              <a:t>digital und analog, JTAG-Debugging</a:t>
            </a:r>
          </a:p>
          <a:p>
            <a:pPr lvl="1"/>
            <a:r>
              <a:rPr lang="de-DE" noProof="0" dirty="0" err="1"/>
              <a:t>Arduino</a:t>
            </a:r>
            <a:r>
              <a:rPr lang="de-DE" noProof="0" dirty="0"/>
              <a:t>-Uno-kompatibel</a:t>
            </a:r>
          </a:p>
          <a:p>
            <a:pPr lvl="1"/>
            <a:r>
              <a:rPr lang="de-DE" noProof="0" dirty="0"/>
              <a:t>Sensoren: Beschleunigung, Licht</a:t>
            </a:r>
          </a:p>
          <a:p>
            <a:r>
              <a:rPr lang="de-DE" b="1" noProof="0" dirty="0" err="1"/>
              <a:t>Touchdisplay</a:t>
            </a:r>
            <a:r>
              <a:rPr lang="de-DE" b="1" noProof="0" dirty="0"/>
              <a:t> </a:t>
            </a:r>
            <a:r>
              <a:rPr lang="de-DE" b="1" noProof="0" dirty="0" err="1"/>
              <a:t>Adafruit</a:t>
            </a:r>
            <a:r>
              <a:rPr lang="de-DE" b="1" noProof="0" dirty="0"/>
              <a:t> HXD8357D</a:t>
            </a:r>
          </a:p>
          <a:p>
            <a:pPr lvl="1"/>
            <a:r>
              <a:rPr lang="de-DE" noProof="0" dirty="0"/>
              <a:t>3.5'', 320x480px </a:t>
            </a:r>
          </a:p>
          <a:p>
            <a:pPr lvl="1"/>
            <a:r>
              <a:rPr lang="de-DE" noProof="0" dirty="0" err="1"/>
              <a:t>Resistives</a:t>
            </a:r>
            <a:r>
              <a:rPr lang="de-DE" noProof="0" dirty="0"/>
              <a:t> Touch</a:t>
            </a:r>
          </a:p>
          <a:p>
            <a:pPr lvl="1"/>
            <a:r>
              <a:rPr lang="de-DE" noProof="0" dirty="0"/>
              <a:t>SD-Kartenleser</a:t>
            </a:r>
          </a:p>
          <a:p>
            <a:r>
              <a:rPr lang="de-DE" b="1" noProof="0" dirty="0"/>
              <a:t>2-Achsen Analog-Joystick</a:t>
            </a:r>
          </a:p>
          <a:p>
            <a:pPr lvl="1"/>
            <a:r>
              <a:rPr lang="de-DE" noProof="0" dirty="0"/>
              <a:t>X,Y und Drucktaster</a:t>
            </a:r>
          </a:p>
          <a:p>
            <a:pPr lvl="1"/>
            <a:r>
              <a:rPr lang="de-DE" noProof="0" dirty="0"/>
              <a:t>PS2 Look-and-</a:t>
            </a:r>
            <a:r>
              <a:rPr lang="de-DE" noProof="0" dirty="0" err="1"/>
              <a:t>Feel</a:t>
            </a:r>
            <a:endParaRPr lang="de-DE" noProof="0" dirty="0"/>
          </a:p>
          <a:p>
            <a:r>
              <a:rPr lang="de-DE" b="1" noProof="0" dirty="0" err="1"/>
              <a:t>Breadboard</a:t>
            </a:r>
            <a:endParaRPr lang="de-DE" b="1" noProof="0" dirty="0"/>
          </a:p>
          <a:p>
            <a:pPr lvl="1"/>
            <a:r>
              <a:rPr lang="de-DE" noProof="0" dirty="0"/>
              <a:t>400 Kontakte</a:t>
            </a:r>
          </a:p>
          <a:p>
            <a:pPr lvl="1"/>
            <a:r>
              <a:rPr lang="de-DE" noProof="0" dirty="0"/>
              <a:t>Zum </a:t>
            </a:r>
            <a:r>
              <a:rPr lang="de-DE" noProof="0"/>
              <a:t>freien Experimentieren</a:t>
            </a:r>
          </a:p>
          <a:p>
            <a:r>
              <a:rPr lang="de-DE" b="1"/>
              <a:t>Boardmaße</a:t>
            </a:r>
            <a:r>
              <a:rPr lang="de-DE"/>
              <a:t>: 235mm x 172mm</a:t>
            </a:r>
          </a:p>
          <a:p>
            <a:r>
              <a:rPr lang="de-DE" noProof="0"/>
              <a:t>Boards können gerne bei uns </a:t>
            </a:r>
            <a:r>
              <a:rPr lang="de-DE" b="1" noProof="0"/>
              <a:t>ausgeliehen </a:t>
            </a:r>
            <a:r>
              <a:rPr lang="de-DE" noProof="0"/>
              <a:t>werden!</a:t>
            </a:r>
            <a:endParaRPr lang="de-DE" noProof="0" dirty="0"/>
          </a:p>
          <a:p>
            <a:pPr lvl="1"/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8" y="1498551"/>
            <a:ext cx="3888432" cy="322637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88686" y="5896162"/>
            <a:ext cx="7830616" cy="56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/>
          </a:p>
          <a:p>
            <a:pPr algn="r"/>
            <a:r>
              <a:rPr lang="en-US" sz="1100">
                <a:hlinkClick r:id="rId3"/>
              </a:rPr>
              <a:t>https://www.adafruit.com/product/2050</a:t>
            </a:r>
            <a:r>
              <a:rPr lang="en-US" sz="1100"/>
              <a:t> </a:t>
            </a:r>
            <a:endParaRPr lang="en-US" sz="1100">
              <a:hlinkClick r:id="rId4"/>
            </a:endParaRPr>
          </a:p>
          <a:p>
            <a:pPr algn="r"/>
            <a:r>
              <a:rPr lang="en-US" sz="1100">
                <a:hlinkClick r:id="rId4"/>
              </a:rPr>
              <a:t>http://www.cypress.com/documentation/development-kitsboards/sk-fm4-176l-s6e2cc-fm4-family-quick-start-guide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08131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/>
              <a:t>Viel Spaß!</a:t>
            </a:r>
          </a:p>
        </p:txBody>
      </p:sp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12" y="1700808"/>
            <a:ext cx="5184576" cy="43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294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/>
              <a:t>Epilog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953497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lang="en-US" sz="1000">
              <a:solidFill>
                <a:schemeClr val="bg1"/>
              </a:solidFill>
            </a:endParaRP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>
                <a:solidFill>
                  <a:schemeClr val="bg1"/>
                </a:solidFill>
              </a:rPr>
              <a:t>Nützliche </a:t>
            </a:r>
            <a:r>
              <a:rPr lang="en-US" err="1">
                <a:solidFill>
                  <a:schemeClr val="bg1"/>
                </a:solidFill>
              </a:rPr>
              <a:t>Kommentare</a:t>
            </a:r>
            <a:r>
              <a:rPr lang="en-US">
                <a:solidFill>
                  <a:schemeClr val="bg1"/>
                </a:solidFill>
              </a:rPr>
              <a:t> </a:t>
            </a:r>
            <a:br>
              <a:rPr lang="en-US">
                <a:solidFill>
                  <a:schemeClr val="bg1"/>
                </a:solidFill>
              </a:rPr>
            </a:br>
            <a:r>
              <a:rPr lang="en-US" err="1">
                <a:solidFill>
                  <a:schemeClr val="bg1"/>
                </a:solidFill>
              </a:rPr>
              <a:t>finden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sich</a:t>
            </a:r>
            <a:r>
              <a:rPr lang="en-US">
                <a:solidFill>
                  <a:schemeClr val="bg1"/>
                </a:solidFill>
              </a:rPr>
              <a:t> </a:t>
            </a:r>
            <a:br>
              <a:rPr lang="en-US">
                <a:solidFill>
                  <a:schemeClr val="bg1"/>
                </a:solidFill>
              </a:rPr>
            </a:br>
            <a:r>
              <a:rPr lang="en-US" err="1">
                <a:solidFill>
                  <a:schemeClr val="bg1"/>
                </a:solidFill>
              </a:rPr>
              <a:t>auch</a:t>
            </a:r>
            <a:r>
              <a:rPr lang="en-US">
                <a:solidFill>
                  <a:schemeClr val="bg1"/>
                </a:solidFill>
              </a:rPr>
              <a:t> in den PowerPoint-</a:t>
            </a:r>
            <a:r>
              <a:rPr lang="en-US" err="1">
                <a:solidFill>
                  <a:schemeClr val="bg1"/>
                </a:solidFill>
              </a:rPr>
              <a:t>Notizen</a:t>
            </a:r>
            <a:r>
              <a:rPr lang="en-US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7149998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Das war noch lange nicht das Ende… </a:t>
            </a:r>
            <a:r>
              <a:rPr lang="de-DE" noProof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Weitere Lehrveranstaltungen an der TU Darmstadt</a:t>
            </a:r>
          </a:p>
          <a:p>
            <a:pPr lvl="1"/>
            <a:r>
              <a:rPr lang="de-DE" b="1" dirty="0" err="1"/>
              <a:t>Advanced</a:t>
            </a:r>
            <a:r>
              <a:rPr lang="de-DE" b="1" dirty="0"/>
              <a:t> Multithreading in C++</a:t>
            </a:r>
            <a:br>
              <a:rPr lang="de-DE" b="1" dirty="0"/>
            </a:br>
            <a:r>
              <a:rPr lang="en-US" dirty="0"/>
              <a:t>(</a:t>
            </a:r>
            <a:r>
              <a:rPr lang="de-DE" dirty="0" err="1"/>
              <a:t>TuCan</a:t>
            </a:r>
            <a:r>
              <a:rPr lang="de-DE" dirty="0"/>
              <a:t> Modulnummer: </a:t>
            </a:r>
            <a:r>
              <a:rPr lang="de-DE" dirty="0">
                <a:hlinkClick r:id="rId2"/>
              </a:rPr>
              <a:t>20-00-0977-iv</a:t>
            </a:r>
            <a:r>
              <a:rPr lang="en-US" dirty="0"/>
              <a:t>)</a:t>
            </a:r>
            <a:endParaRPr lang="de-DE" noProof="0" dirty="0"/>
          </a:p>
          <a:p>
            <a:endParaRPr lang="de-DE" b="1" dirty="0"/>
          </a:p>
          <a:p>
            <a:r>
              <a:rPr lang="de-DE" b="1" noProof="0" dirty="0"/>
              <a:t>Wissenswertes (ein paar Ideen)</a:t>
            </a:r>
          </a:p>
          <a:p>
            <a:pPr lvl="1"/>
            <a:r>
              <a:rPr lang="de-DE" b="1" noProof="0" dirty="0"/>
              <a:t>C++ </a:t>
            </a:r>
            <a:r>
              <a:rPr lang="de-DE" b="1" noProof="0" dirty="0" err="1"/>
              <a:t>Rvalue</a:t>
            </a:r>
            <a:r>
              <a:rPr lang="de-DE" b="1" noProof="0" dirty="0"/>
              <a:t> References </a:t>
            </a:r>
            <a:r>
              <a:rPr lang="de-DE" b="1" noProof="0" dirty="0" err="1"/>
              <a:t>Explained</a:t>
            </a:r>
            <a:endParaRPr lang="de-DE" b="1" noProof="0" dirty="0"/>
          </a:p>
          <a:p>
            <a:pPr lvl="2"/>
            <a:r>
              <a:rPr lang="de-DE" noProof="0" dirty="0"/>
              <a:t>Seit C++11 unterstützt C++ die sogenannte Move-Semantik, die z.B. beim Zuweisen von Objekten einen Speicher-/Laufzeit-effizienten Transfer von Objekten ermöglicht</a:t>
            </a:r>
          </a:p>
          <a:p>
            <a:pPr lvl="2"/>
            <a:r>
              <a:rPr lang="de-DE" noProof="0" dirty="0"/>
              <a:t>Siehe </a:t>
            </a:r>
            <a:r>
              <a:rPr lang="de-DE" noProof="0" dirty="0">
                <a:hlinkClick r:id="rId3"/>
              </a:rPr>
              <a:t>http://thbecker.net/articles/rvalue_references/section_01.html</a:t>
            </a:r>
            <a:r>
              <a:rPr lang="de-DE" noProof="0" dirty="0"/>
              <a:t> </a:t>
            </a:r>
          </a:p>
          <a:p>
            <a:pPr lvl="1"/>
            <a:r>
              <a:rPr lang="de-DE" b="1" noProof="0" dirty="0"/>
              <a:t>Tipps zum Überladen von Operatoren</a:t>
            </a:r>
          </a:p>
          <a:p>
            <a:pPr lvl="2"/>
            <a:r>
              <a:rPr lang="de-DE" dirty="0"/>
              <a:t>"Wie überlade ich Operatoren für meine Klasse, sodass niemand überrascht wird."</a:t>
            </a:r>
            <a:endParaRPr lang="de-DE" noProof="0" dirty="0"/>
          </a:p>
          <a:p>
            <a:pPr lvl="2"/>
            <a:r>
              <a:rPr lang="de-DE" dirty="0">
                <a:hlinkClick r:id="rId4"/>
              </a:rPr>
              <a:t>http://courses.cms.caltech.edu/cs11/material/cpp/donnie/cpp-ops.html</a:t>
            </a:r>
            <a:r>
              <a:rPr lang="de-DE" dirty="0"/>
              <a:t> 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45338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/>
              <a:t>[Exkurs] Zusätzliche Materialien</a:t>
            </a:r>
          </a:p>
          <a:p>
            <a:r>
              <a:rPr lang="de-DE" altLang="de-DE"/>
              <a:t>(allesamt nicht prüfungsrelevant)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1617554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Rule of Three</a:t>
            </a:r>
          </a:p>
        </p:txBody>
      </p:sp>
    </p:spTree>
    <p:extLst>
      <p:ext uri="{BB962C8B-B14F-4D97-AF65-F5344CB8AC3E}">
        <p14:creationId xmlns:p14="http://schemas.microsoft.com/office/powerpoint/2010/main" val="74484708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[Exkurs] Rule </a:t>
            </a:r>
            <a:r>
              <a:rPr lang="de-DE" altLang="de-DE" noProof="0" dirty="0" err="1"/>
              <a:t>of</a:t>
            </a:r>
            <a:r>
              <a:rPr lang="de-DE" altLang="de-DE" noProof="0" dirty="0"/>
              <a:t> </a:t>
            </a:r>
            <a:r>
              <a:rPr lang="de-DE" altLang="de-DE" noProof="0" dirty="0" err="1"/>
              <a:t>Three</a:t>
            </a:r>
            <a:r>
              <a:rPr lang="de-DE" altLang="de-DE" noProof="0" dirty="0"/>
              <a:t> (I)</a:t>
            </a: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2968697"/>
            <a:ext cx="5467953" cy="3296869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Floor::Floor(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  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label, 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number):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(number) {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"Creating floor"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endParaRPr lang="de-DE" altLang="de-DE" sz="1200" b="0" kern="0">
              <a:solidFill>
                <a:srgbClr val="000000"/>
              </a:solidFill>
              <a:latin typeface="Consolas" pitchFamily="49" charset="0"/>
            </a:endParaRP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ker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&amp;floor):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(floor.label), 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"Copying floor"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endParaRPr lang="de-DE" altLang="de-DE" sz="1200" b="0" kern="0">
              <a:solidFill>
                <a:srgbClr val="000000"/>
              </a:solidFill>
              <a:latin typeface="Consolas" pitchFamily="49" charset="0"/>
            </a:endParaRP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"Destroying floor ["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819706" y="3717032"/>
            <a:ext cx="3085697" cy="900099"/>
          </a:xfrm>
          <a:prstGeom prst="wedgeRoundRectCallout">
            <a:avLst>
              <a:gd name="adj1" fmla="val -145407"/>
              <a:gd name="adj2" fmla="val 456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/>
              <a:t>Inkonsistentes Verhalten mit Compiler</a:t>
            </a:r>
            <a:r>
              <a:rPr lang="en-US"/>
              <a:t>-generiertem </a:t>
            </a:r>
            <a:r>
              <a:rPr lang="de-DE"/>
              <a:t>operator=</a:t>
            </a:r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9" name="Inhaltsplatzhalter 12"/>
          <p:cNvSpPr txBox="1">
            <a:spLocks/>
          </p:cNvSpPr>
          <p:nvPr/>
        </p:nvSpPr>
        <p:spPr bwMode="auto"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 b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defRPr/>
            </a:pPr>
            <a:r>
              <a:rPr lang="de-DE" kern="0">
                <a:solidFill>
                  <a:schemeClr val="bg1"/>
                </a:solidFill>
              </a:rPr>
              <a:t>Implementiert man </a:t>
            </a:r>
            <a:r>
              <a:rPr lang="de-DE" b="1" kern="0">
                <a:solidFill>
                  <a:schemeClr val="bg1"/>
                </a:solidFill>
              </a:rPr>
              <a:t>Copy-Konstruktor</a:t>
            </a:r>
            <a:r>
              <a:rPr lang="de-DE" kern="0">
                <a:solidFill>
                  <a:schemeClr val="bg1"/>
                </a:solidFill>
              </a:rPr>
              <a:t>, </a:t>
            </a:r>
            <a:r>
              <a:rPr lang="de-DE" b="1" kern="0">
                <a:solidFill>
                  <a:schemeClr val="bg1"/>
                </a:solidFill>
              </a:rPr>
              <a:t>Assignment-Operator</a:t>
            </a:r>
            <a:r>
              <a:rPr lang="de-DE" kern="0">
                <a:solidFill>
                  <a:schemeClr val="bg1"/>
                </a:solidFill>
              </a:rPr>
              <a:t> oder </a:t>
            </a:r>
            <a:r>
              <a:rPr lang="de-DE" b="1" kern="0">
                <a:solidFill>
                  <a:schemeClr val="bg1"/>
                </a:solidFill>
              </a:rPr>
              <a:t>Destruktor</a:t>
            </a:r>
            <a:r>
              <a:rPr lang="de-DE" kern="0">
                <a:solidFill>
                  <a:schemeClr val="bg1"/>
                </a:solidFill>
              </a:rPr>
              <a:t>, muss man vermutlich auch die anderen Beiden implementieren.</a:t>
            </a:r>
            <a:endParaRPr lang="de-DE" kern="0" dirty="0">
              <a:solidFill>
                <a:schemeClr val="bg1"/>
              </a:solidFill>
            </a:endParaRPr>
          </a:p>
        </p:txBody>
      </p:sp>
      <p:sp>
        <p:nvSpPr>
          <p:cNvPr id="10" name="Abgerundetes Rechteck 9"/>
          <p:cNvSpPr/>
          <p:nvPr/>
        </p:nvSpPr>
        <p:spPr>
          <a:xfrm>
            <a:off x="5819707" y="4789504"/>
            <a:ext cx="3008580" cy="144016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Vergleiche: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f1("f1", 1);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f2 = f1;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f3("f3", 3);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f3 = f1;</a:t>
            </a:r>
          </a:p>
        </p:txBody>
      </p:sp>
    </p:spTree>
    <p:extLst>
      <p:ext uri="{BB962C8B-B14F-4D97-AF65-F5344CB8AC3E}">
        <p14:creationId xmlns:p14="http://schemas.microsoft.com/office/powerpoint/2010/main" val="293117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10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Rule </a:t>
            </a:r>
            <a:r>
              <a:rPr lang="de-DE" altLang="de-DE" noProof="0" dirty="0" err="1"/>
              <a:t>of</a:t>
            </a:r>
            <a:r>
              <a:rPr lang="de-DE" altLang="de-DE" noProof="0" dirty="0"/>
              <a:t> </a:t>
            </a:r>
            <a:r>
              <a:rPr lang="de-DE" altLang="de-DE" noProof="0" dirty="0" err="1"/>
              <a:t>Three</a:t>
            </a:r>
            <a:r>
              <a:rPr lang="de-DE" altLang="de-DE" noProof="0" dirty="0"/>
              <a:t> (II)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>
                <a:solidFill>
                  <a:schemeClr val="bg1"/>
                </a:solidFill>
              </a:rPr>
              <a:t>Implementiert man </a:t>
            </a:r>
            <a:r>
              <a:rPr lang="de-DE" b="1" noProof="0" dirty="0" err="1">
                <a:solidFill>
                  <a:schemeClr val="bg1"/>
                </a:solidFill>
              </a:rPr>
              <a:t>Copy</a:t>
            </a:r>
            <a:r>
              <a:rPr lang="de-DE" b="1" noProof="0" dirty="0">
                <a:solidFill>
                  <a:schemeClr val="bg1"/>
                </a:solidFill>
              </a:rPr>
              <a:t>-Konstruktor</a:t>
            </a:r>
            <a:r>
              <a:rPr lang="de-DE" b="0" noProof="0" dirty="0">
                <a:solidFill>
                  <a:schemeClr val="bg1"/>
                </a:solidFill>
              </a:rPr>
              <a:t>, </a:t>
            </a:r>
            <a:r>
              <a:rPr lang="de-DE" b="1" noProof="0" dirty="0" err="1">
                <a:solidFill>
                  <a:schemeClr val="bg1"/>
                </a:solidFill>
              </a:rPr>
              <a:t>Assignment</a:t>
            </a:r>
            <a:r>
              <a:rPr lang="de-DE" b="1" noProof="0" dirty="0">
                <a:solidFill>
                  <a:schemeClr val="bg1"/>
                </a:solidFill>
              </a:rPr>
              <a:t>-Operator</a:t>
            </a:r>
            <a:r>
              <a:rPr lang="de-DE" b="0" noProof="0" dirty="0">
                <a:solidFill>
                  <a:schemeClr val="bg1"/>
                </a:solidFill>
              </a:rPr>
              <a:t> oder </a:t>
            </a:r>
            <a:r>
              <a:rPr lang="de-DE" b="1" noProof="0" dirty="0" err="1">
                <a:solidFill>
                  <a:schemeClr val="bg1"/>
                </a:solidFill>
              </a:rPr>
              <a:t>Destruktor</a:t>
            </a:r>
            <a:r>
              <a:rPr lang="de-DE" b="0" noProof="0" dirty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081315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/>
              <a:t>Der Compiler generiert einen der Drei bei Bedarf automatisch, indem Felder kopiert werden (evtl. mittels "rekursivem" Copy-Konstruktor).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/>
              <a:t>Wenn ich </a:t>
            </a:r>
            <a:r>
              <a:rPr lang="de-DE" kern="0" dirty="0" err="1"/>
              <a:t>Resourcen</a:t>
            </a:r>
            <a:r>
              <a:rPr lang="de-DE" b="0" kern="0" dirty="0"/>
              <a:t> (Speicher, File Handle,…) in einem </a:t>
            </a:r>
            <a:r>
              <a:rPr lang="de-DE" kern="0" dirty="0"/>
              <a:t>Konstruktor</a:t>
            </a:r>
            <a:r>
              <a:rPr lang="de-DE" b="0" kern="0" dirty="0"/>
              <a:t> akquiriere, möchte ich sie auch im </a:t>
            </a:r>
            <a:r>
              <a:rPr lang="de-DE" kern="0" dirty="0"/>
              <a:t>Destruktor</a:t>
            </a:r>
            <a:r>
              <a:rPr lang="de-DE" b="0" kern="0" dirty="0"/>
              <a:t> freigeben.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/>
              <a:t>Wenn ich im Konstruktor Heap-Speicher allokiere, dann muss ich diesen im Destruktor per </a:t>
            </a:r>
            <a:r>
              <a:rPr lang="de-DE" b="0" kern="0" dirty="0" err="1"/>
              <a:t>delete</a:t>
            </a:r>
            <a:r>
              <a:rPr lang="de-DE" b="0" kern="0" dirty="0"/>
              <a:t> freigeben. Was passiert aber wenn ich das notwendige Pointer-Attribut im </a:t>
            </a:r>
            <a:r>
              <a:rPr lang="de-DE" b="0" kern="0" dirty="0" err="1"/>
              <a:t>Kopierkonstruktor</a:t>
            </a:r>
            <a:r>
              <a:rPr lang="de-DE" b="0" kern="0" dirty="0"/>
              <a:t> einfach kopiere? (</a:t>
            </a:r>
            <a:r>
              <a:rPr lang="de-DE" b="0" kern="0" dirty="0">
                <a:sym typeface="Wingdings" panose="05000000000000000000" pitchFamily="2" charset="2"/>
              </a:rPr>
              <a:t>Double Delete!)</a:t>
            </a:r>
            <a:endParaRPr lang="en-US" b="0" kern="0" dirty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/>
              <a:t>Verwende ich einen </a:t>
            </a:r>
            <a:r>
              <a:rPr lang="de-DE" kern="0" dirty="0"/>
              <a:t>eigenen Copy-Konstruktor</a:t>
            </a:r>
            <a:r>
              <a:rPr lang="de-DE" b="0" kern="0" dirty="0"/>
              <a:t> und einen </a:t>
            </a:r>
            <a:r>
              <a:rPr lang="de-DE" kern="0" dirty="0"/>
              <a:t>generierten </a:t>
            </a:r>
            <a:r>
              <a:rPr lang="de-DE" kern="0" dirty="0" err="1"/>
              <a:t>Assignment</a:t>
            </a:r>
            <a:r>
              <a:rPr lang="de-DE" kern="0" dirty="0"/>
              <a:t>-Operator</a:t>
            </a:r>
            <a:r>
              <a:rPr lang="de-DE" b="0" kern="0" dirty="0"/>
              <a:t>, kann es zu </a:t>
            </a:r>
            <a:r>
              <a:rPr lang="de-DE" kern="0" dirty="0"/>
              <a:t>inkonsistentem Verhalten</a:t>
            </a:r>
            <a:r>
              <a:rPr lang="de-DE" b="0" kern="0" dirty="0"/>
              <a:t> kommen.</a:t>
            </a:r>
            <a:br>
              <a:rPr lang="de-DE" b="0" kern="0" dirty="0"/>
            </a:br>
            <a:endParaRPr lang="de-DE" b="0" kern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422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Laufendes Beispiel:</a:t>
            </a:r>
            <a:br>
              <a:rPr lang="de-DE" altLang="de-DE" noProof="0" dirty="0"/>
            </a:br>
            <a:r>
              <a:rPr lang="de-DE" altLang="de-DE" noProof="0" dirty="0"/>
              <a:t>Aufzugsimulation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>
                <a:solidFill>
                  <a:schemeClr val="bg1"/>
                </a:solidFill>
              </a:rPr>
              <a:t>Aufzugstrategie</a:t>
            </a:r>
            <a:r>
              <a:rPr lang="de-DE" dirty="0">
                <a:solidFill>
                  <a:schemeClr val="bg1"/>
                </a:solidFill>
              </a:rPr>
              <a:t> legt Abarbeitungsreihenfolge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fest</a:t>
            </a: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Metriken/Optimierungsziele: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Immutable Datentypen</a:t>
            </a:r>
          </a:p>
        </p:txBody>
      </p:sp>
    </p:spTree>
    <p:extLst>
      <p:ext uri="{BB962C8B-B14F-4D97-AF65-F5344CB8AC3E}">
        <p14:creationId xmlns:p14="http://schemas.microsoft.com/office/powerpoint/2010/main" val="56764821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noProof="0"/>
              <a:t>[Exkurs] </a:t>
            </a:r>
            <a:r>
              <a:rPr lang="de-DE" altLang="de-DE" noProof="0"/>
              <a:t>Weak </a:t>
            </a:r>
            <a:r>
              <a:rPr lang="de-DE" altLang="de-DE" noProof="0" dirty="0" err="1"/>
              <a:t>SmartPointer</a:t>
            </a:r>
            <a:r>
              <a:rPr lang="de-DE" altLang="de-DE" noProof="0" dirty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Fertig – Eve und Bob halten sich gegenseitig am Leben.</a:t>
            </a:r>
            <a:r>
              <a:rPr lang="de-DE" altLang="de-DE"/>
              <a:t> </a:t>
            </a:r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Eve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Bob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ist befreundet mit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ist befreundet mit</a:t>
            </a:r>
          </a:p>
        </p:txBody>
      </p:sp>
    </p:spTree>
    <p:extLst>
      <p:ext uri="{BB962C8B-B14F-4D97-AF65-F5344CB8AC3E}">
        <p14:creationId xmlns:p14="http://schemas.microsoft.com/office/powerpoint/2010/main" val="341284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[Exkurs] Lösung</a:t>
            </a:r>
            <a:r>
              <a:rPr lang="de-DE" noProof="0" dirty="0"/>
              <a:t>: Verzicht auf Zeiger (I)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b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b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b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Welches neue Problem handeln wir uns damit ein?</a:t>
            </a: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?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Eine Person existiert jetzt </a:t>
            </a:r>
            <a:r>
              <a:rPr lang="de-DE" b="1">
                <a:solidFill>
                  <a:schemeClr val="bg1"/>
                </a:solidFill>
              </a:rPr>
              <a:t>mehrfach</a:t>
            </a:r>
            <a:r>
              <a:rPr lang="de-DE">
                <a:solidFill>
                  <a:schemeClr val="bg1"/>
                </a:solidFill>
              </a:rPr>
              <a:t>! (s. nächste Folie)</a:t>
            </a: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8539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[Exkurs] Lösung</a:t>
            </a:r>
            <a:r>
              <a:rPr lang="de-DE" noProof="0" dirty="0"/>
              <a:t>: Verzicht auf Zeiger (II)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algn="l"/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eve(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55.0);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bob(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80.0);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has weight 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[as Eve's friend] has weight 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 </a:t>
            </a:r>
            <a:b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has weight 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308068"/>
            <a:ext cx="5653386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>
                <a:solidFill>
                  <a:srgbClr val="000000"/>
                </a:solidFill>
                <a:latin typeface="+mj-lt"/>
              </a:rPr>
              <a:t>:</a:t>
            </a:r>
            <a:b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340" y="5201738"/>
            <a:ext cx="4067944" cy="645106"/>
          </a:xfrm>
          <a:prstGeom prst="wedgeRoundRectCallout">
            <a:avLst>
              <a:gd name="adj1" fmla="val -63344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Mit </a:t>
            </a:r>
            <a:r>
              <a:rPr lang="de-DE" b="1">
                <a:solidFill>
                  <a:schemeClr val="bg1"/>
                </a:solidFill>
              </a:rPr>
              <a:t>immutablen Objekten</a:t>
            </a:r>
            <a:r>
              <a:rPr lang="de-DE">
                <a:solidFill>
                  <a:schemeClr val="bg1"/>
                </a:solidFill>
              </a:rPr>
              <a:t> 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>
                <a:solidFill>
                  <a:schemeClr val="bg1"/>
                </a:solidFill>
              </a:rPr>
              <a:t>) umgehbar</a:t>
            </a: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https://en.wikipedia.org/wiki/Immutable_object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308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Mixins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Mehrfachvererbung mit Templates mischen</a:t>
            </a:r>
          </a:p>
        </p:txBody>
      </p:sp>
    </p:spTree>
    <p:extLst>
      <p:ext uri="{BB962C8B-B14F-4D97-AF65-F5344CB8AC3E}">
        <p14:creationId xmlns:p14="http://schemas.microsoft.com/office/powerpoint/2010/main" val="200396604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/>
              <a:t>[Exkurs] 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//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Mixins</a:t>
            </a:r>
            <a:r>
              <a:rPr lang="de-DE">
                <a:solidFill>
                  <a:schemeClr val="bg1"/>
                </a:solidFill>
              </a:rPr>
              <a:t> werden als Typparameter definiert…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…und "reingemischt" 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319142048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/>
              <a:t>[Exkurs] 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</a:t>
            </a:r>
            <a:b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Benutzer kann eine konkrete Implementierung "zusammenmischen"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>
                <a:solidFill>
                  <a:schemeClr val="bg1"/>
                </a:solidFill>
              </a:rPr>
              <a:t>kombiniert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Die C++ </a:t>
              </a:r>
              <a:r>
                <a:rPr lang="de-DE" b="1">
                  <a:solidFill>
                    <a:schemeClr val="bg1"/>
                  </a:solidFill>
                </a:rPr>
                <a:t>Standard Template Library </a:t>
              </a:r>
              <a:r>
                <a:rPr lang="de-DE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err="1">
                  <a:solidFill>
                    <a:schemeClr val="bg1"/>
                  </a:solidFill>
                </a:rPr>
                <a:t>Mixins</a:t>
              </a:r>
              <a:r>
                <a:rPr lang="de-DE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>
                  <a:solidFill>
                    <a:srgbClr val="005AA9"/>
                  </a:solidFill>
                </a:rPr>
                <a:t>!</a:t>
              </a:r>
              <a:endParaRPr lang="en-US" sz="11500" b="1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283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Methodenzeiger und Lambdas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Brüder von Funktionszeigern und Funktoren</a:t>
            </a:r>
          </a:p>
        </p:txBody>
      </p:sp>
    </p:spTree>
    <p:extLst>
      <p:ext uri="{BB962C8B-B14F-4D97-AF65-F5344CB8AC3E}">
        <p14:creationId xmlns:p14="http://schemas.microsoft.com/office/powerpoint/2010/main" val="273227248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altLang="de-DE" noProof="0"/>
              <a:t>Methodenzeiger</a:t>
            </a:r>
            <a:r>
              <a:rPr lang="de-DE" altLang="de-DE" noProof="0" dirty="0"/>
              <a:t>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"user:~ /$"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  &amp;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.*fp3)(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:~ /$ 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Methodenzeiger sind </a:t>
            </a:r>
            <a:r>
              <a:rPr lang="de-DE" b="1">
                <a:solidFill>
                  <a:schemeClr val="bg1"/>
                </a:solidFill>
              </a:rPr>
              <a:t>spezielle </a:t>
            </a:r>
            <a:r>
              <a:rPr lang="de-DE" b="1" err="1">
                <a:solidFill>
                  <a:schemeClr val="bg1"/>
                </a:solidFill>
              </a:rPr>
              <a:t>Funktionszeiger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Beim Zeiger auf Methoden muss die </a:t>
            </a:r>
            <a:r>
              <a:rPr lang="de-DE" b="1">
                <a:solidFill>
                  <a:schemeClr val="bg1"/>
                </a:solidFill>
              </a:rPr>
              <a:t>Klasse als "Scope" </a:t>
            </a:r>
            <a:r>
              <a:rPr lang="de-DE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Aufruf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>
                <a:solidFill>
                  <a:schemeClr val="bg1"/>
                </a:solidFill>
              </a:rPr>
              <a:t>mit einer Instanz der Klasse möglich</a:t>
            </a:r>
          </a:p>
        </p:txBody>
      </p:sp>
    </p:spTree>
    <p:extLst>
      <p:ext uri="{BB962C8B-B14F-4D97-AF65-F5344CB8AC3E}">
        <p14:creationId xmlns:p14="http://schemas.microsoft.com/office/powerpoint/2010/main" val="56599173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altLang="de-DE" noProof="0"/>
              <a:t>Methodenzeiger</a:t>
            </a:r>
            <a:r>
              <a:rPr lang="de-DE" altLang="de-DE" noProof="0" dirty="0"/>
              <a:t>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*fp1)(</a:t>
            </a: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&amp;) =</a:t>
            </a:r>
            <a:b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Methode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 der Variable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Klasse der Methode</a:t>
            </a: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.*fp3)(</a:t>
            </a:r>
            <a:r>
              <a:rPr lang="de-DE" altLang="de-DE" sz="220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-&gt;*fp3)(</a:t>
            </a:r>
            <a:r>
              <a:rPr lang="de-DE" altLang="de-DE" sz="220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lvl="0" algn="l">
              <a:buSzTx/>
              <a:tabLst>
                <a:tab pos="174625" algn="l"/>
              </a:tabLst>
            </a:pPr>
            <a:endParaRPr lang="en-US" sz="220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Aufruf über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des Methodenzeigers</a:t>
            </a:r>
          </a:p>
        </p:txBody>
      </p:sp>
    </p:spTree>
    <p:extLst>
      <p:ext uri="{BB962C8B-B14F-4D97-AF65-F5344CB8AC3E}">
        <p14:creationId xmlns:p14="http://schemas.microsoft.com/office/powerpoint/2010/main" val="3813229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Laufendes Beispiel:</a:t>
            </a:r>
            <a:br>
              <a:rPr lang="de-DE" altLang="de-DE" dirty="0"/>
            </a:br>
            <a:r>
              <a:rPr lang="de-DE" altLang="de-DE" dirty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47855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de-DE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241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de-DE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37583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1083726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1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de-DE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71547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de-DE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2066441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62253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de-DE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109228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41431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9279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2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/>
              <a:t>Klasse und abstrakte Klasse</a:t>
            </a:r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6882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de-DE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19075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de-DE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/>
              <a:t>Assoziation mit Rollenname und Multiplizität </a:t>
            </a:r>
            <a:r>
              <a:rPr lang="de-DE"/>
              <a:t>und String-Attribut </a:t>
            </a:r>
            <a:r>
              <a:rPr lang="de-DE" dirty="0"/>
              <a:t>von Person</a:t>
            </a:r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52020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52085" cy="357188"/>
            <a:chOff x="4799013" y="3601492"/>
            <a:chExt cx="1718641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2" y="3715792"/>
              <a:ext cx="166784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54447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/>
              <a:t>Vererbung ("EnergyMin.S. ist eine ElevatorS.")</a:t>
            </a:r>
            <a:endParaRPr lang="de-DE" dirty="0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573275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/>
              <a:t>Aggregation ("Ein Floor ist immer Teil eines Buildings")</a:t>
            </a:r>
            <a:endParaRPr lang="de-DE" dirty="0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Legende</a:t>
            </a:r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Klassendiagramm</a:t>
            </a:r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3281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4"/>
          <p:cNvSpPr>
            <a:spLocks noChangeArrowheads="1"/>
          </p:cNvSpPr>
          <p:nvPr/>
        </p:nvSpPr>
        <p:spPr bwMode="auto">
          <a:xfrm>
            <a:off x="2843808" y="3429000"/>
            <a:ext cx="100811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1380768" y="3200400"/>
            <a:ext cx="1247016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		(object.*method)(*begin++);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F</a:t>
            </a:r>
            <a:r>
              <a:rPr lang="de-DE" altLang="de-DE" noProof="0"/>
              <a:t>unktionszeiger </a:t>
            </a:r>
            <a:r>
              <a:rPr lang="de-DE" altLang="de-DE" noProof="0" dirty="0"/>
              <a:t>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… entsprechend ändert sich der Aufruf.</a:t>
            </a:r>
          </a:p>
        </p:txBody>
      </p:sp>
    </p:spTree>
    <p:extLst>
      <p:ext uri="{BB962C8B-B14F-4D97-AF65-F5344CB8AC3E}">
        <p14:creationId xmlns:p14="http://schemas.microsoft.com/office/powerpoint/2010/main" val="199898879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[Exkurs] Automatische </a:t>
            </a:r>
            <a:r>
              <a:rPr lang="de-DE" noProof="0" dirty="0"/>
              <a:t>Typableitung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/>
              <a:t>C++-Typen können </a:t>
            </a:r>
            <a:r>
              <a:rPr lang="de-DE" b="1" noProof="0" dirty="0"/>
              <a:t>komplex</a:t>
            </a:r>
            <a:r>
              <a:rPr lang="de-DE" noProof="0" dirty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const_iterator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&amp; (*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&amp;);</a:t>
            </a:r>
          </a:p>
          <a:p>
            <a:pPr marL="692150" lvl="1" indent="-342900">
              <a:buFontTx/>
              <a:buChar char="-"/>
            </a:pP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/>
              <a:t>Neues Schlüsselwort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/>
              <a:t> macht das Leben einfacher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x : v) {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&lt;&lt; x &lt;&lt;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</a:p>
          <a:p>
            <a:pPr marL="692150" lvl="1" indent="-342900">
              <a:buFontTx/>
              <a:buChar char="-"/>
            </a:pP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noProof="0" dirty="0"/>
              <a:t>In der Klausur aus didaktischen Gründen </a:t>
            </a:r>
            <a:r>
              <a:rPr lang="de-DE" b="1" noProof="0" dirty="0">
                <a:solidFill>
                  <a:srgbClr val="C00000"/>
                </a:solidFill>
              </a:rPr>
              <a:t>verboten</a:t>
            </a:r>
            <a:r>
              <a:rPr lang="de-DE" noProof="0" dirty="0">
                <a:solidFill>
                  <a:srgbClr val="C00000"/>
                </a:solidFill>
              </a:rPr>
              <a:t> </a:t>
            </a:r>
            <a:r>
              <a:rPr lang="de-DE" noProof="0" dirty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2692961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[Exkurs] Lambdas </a:t>
            </a:r>
            <a:r>
              <a:rPr lang="de-DE" noProof="0" dirty="0"/>
              <a:t>(C++11)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Lambda-Ausdruck</a:t>
            </a:r>
            <a:r>
              <a:rPr lang="de-DE" noProof="0" dirty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C++11</a:t>
            </a:r>
            <a:r>
              <a:rPr lang="de-DE" noProof="0" dirty="0"/>
              <a:t>:</a:t>
            </a:r>
          </a:p>
          <a:p>
            <a:pPr marL="692150" lvl="1" indent="-342900">
              <a:buFontTx/>
              <a:buChar char="-"/>
            </a:pPr>
            <a:r>
              <a:rPr lang="de-DE" noProof="0" dirty="0"/>
              <a:t>Weiterer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de-DE" noProof="0" dirty="0"/>
              <a:t>In Kombination mit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de-DE" noProof="0" dirty="0"/>
              <a:t>Beispiel:</a:t>
            </a:r>
            <a:br>
              <a:rPr lang="de-DE" noProof="0" dirty="0"/>
            </a:b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"Info: ";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[=]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World!"); // Output: Info: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World!</a:t>
            </a:r>
          </a:p>
          <a:p>
            <a:pPr marL="692150" lvl="1" indent="-342900">
              <a:buFontTx/>
              <a:buChar char="-"/>
            </a:pPr>
            <a:r>
              <a:rPr lang="de-DE" noProof="0" dirty="0"/>
              <a:t>Mittels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/>
              <a:t> kann die Variable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/>
              <a:t> aus dem Kontext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/>
              <a:t> "</a:t>
            </a:r>
            <a:r>
              <a:rPr lang="de-DE" b="1" noProof="0" dirty="0"/>
              <a:t>eingefangen</a:t>
            </a:r>
            <a:r>
              <a:rPr lang="de-DE" noProof="0" dirty="0"/>
              <a:t>" werden (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de-DE" noProof="0" dirty="0"/>
              <a:t> "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value</a:t>
            </a:r>
            <a:r>
              <a:rPr lang="de-DE" noProof="0" dirty="0"/>
              <a:t>",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de-DE" noProof="0" dirty="0"/>
              <a:t> "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reference</a:t>
            </a:r>
            <a:r>
              <a:rPr lang="de-DE" noProof="0" dirty="0"/>
              <a:t>")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  <a:p>
            <a:pPr marL="342900" indent="-342900">
              <a:buFontTx/>
              <a:buChar char="-"/>
            </a:pPr>
            <a:r>
              <a:rPr lang="de-DE" b="1" noProof="0" dirty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de-DE" noProof="0" dirty="0"/>
              <a:t>Beispiel: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Arrays.asList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(1,2,3).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(x -&gt; x*x)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(x -&gt; x &lt; 7).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collect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Collectors.toString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/>
              <a:t>z.B. </a:t>
            </a:r>
            <a:r>
              <a:rPr lang="en-US" sz="1200">
                <a:hlinkClick r:id="rId2"/>
              </a:rPr>
              <a:t>http://www.cprogramming.com/c++11/c++11-lambda-closures.html</a:t>
            </a:r>
            <a:r>
              <a:rPr lang="en-US" sz="120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https://en.wikipedia.org/wiki/Anonymous_function</a:t>
            </a:r>
            <a:endParaRPr lang="en-US" sz="120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3080805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Makefiles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7097227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[Exkurs] Makefiles</a:t>
            </a:r>
            <a:r>
              <a:rPr lang="de-DE" altLang="de-DE" noProof="0" dirty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831792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/>
              <a:t>Indem wir Eclipse/CodeLite/… verwenden, </a:t>
            </a:r>
            <a:r>
              <a:rPr lang="de-DE" altLang="de-DE" sz="1800"/>
              <a:t>binden wir uns an diese IDE.</a:t>
            </a:r>
            <a:br>
              <a:rPr lang="de-DE" altLang="de-DE" sz="1800"/>
            </a:br>
            <a:endParaRPr lang="de-DE" altLang="de-DE" sz="180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/>
              <a:t>Tatsächlich gab es früher gar keine so mächtigen IDEs wie heute …</a:t>
            </a:r>
            <a:br>
              <a:rPr lang="de-DE" altLang="de-DE" sz="1800" b="0"/>
            </a:b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/>
              <a:t>… aber trotzdem große C/C++-Projekte mit </a:t>
            </a:r>
            <a:r>
              <a:rPr lang="de-DE" altLang="de-DE" sz="1800"/>
              <a:t>hunderten von Dateien/Klassen </a:t>
            </a:r>
            <a:r>
              <a:rPr lang="de-DE" altLang="de-DE" sz="1800" b="0"/>
              <a:t>und </a:t>
            </a:r>
            <a:r>
              <a:rPr lang="de-DE" altLang="de-DE" sz="1800"/>
              <a:t>noch mehr Abhängigkeiten</a:t>
            </a:r>
            <a:r>
              <a:rPr lang="de-DE" altLang="de-DE" sz="1800" b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soll man da den Überblick bewahren?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Mittels Regeln!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>
                <a:solidFill>
                  <a:srgbClr val="005AA9"/>
                </a:solidFill>
              </a:rPr>
              <a:t>?</a:t>
            </a:r>
            <a:endParaRPr lang="en-US" sz="3600" b="1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>
                <a:solidFill>
                  <a:srgbClr val="005AA9"/>
                </a:solidFill>
              </a:rPr>
              <a:t>!</a:t>
            </a:r>
            <a:endParaRPr lang="en-US" sz="3600" b="1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771800" y="3473676"/>
            <a:ext cx="5868144" cy="2965135"/>
            <a:chOff x="2771800" y="3473676"/>
            <a:chExt cx="5868144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err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/>
                <a:t>Makefile</a:t>
              </a:r>
              <a:endParaRPr lang="en-US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>
                  <a:solidFill>
                    <a:schemeClr val="bg1"/>
                  </a:solidFill>
                </a:rPr>
                <a:t>Target</a:t>
              </a: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Abhängigkeiten</a:t>
              </a: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Befehl, um Target zu bauen</a:t>
              </a: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771800" y="6109787"/>
              <a:ext cx="5172108" cy="329024"/>
            </a:xfrm>
            <a:prstGeom prst="wedgeRoundRectCallout">
              <a:avLst>
                <a:gd name="adj1" fmla="val -948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1 Tab Einrückung zur Gruppierung von Befehlen</a:t>
              </a: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3" name="Textfeld 12"/>
          <p:cNvSpPr txBox="1"/>
          <p:nvPr/>
        </p:nvSpPr>
        <p:spPr>
          <a:xfrm>
            <a:off x="214512" y="4958376"/>
            <a:ext cx="3390672" cy="1122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1 Source File </a:t>
            </a:r>
            <a:r>
              <a:rPr lang="en-US" i="1"/>
              <a:t>x.cpp</a:t>
            </a:r>
            <a:r>
              <a:rPr lang="en-US"/>
              <a:t> </a:t>
            </a:r>
          </a:p>
          <a:p>
            <a:pPr algn="l"/>
            <a:r>
              <a:rPr lang="en-US">
                <a:sym typeface="Wingdings" panose="05000000000000000000" pitchFamily="2" charset="2"/>
              </a:rPr>
              <a:t>   1 Object File </a:t>
            </a:r>
            <a:r>
              <a:rPr lang="en-US" i="1">
                <a:sym typeface="Wingdings" panose="05000000000000000000" pitchFamily="2" charset="2"/>
              </a:rPr>
              <a:t>x.o</a:t>
            </a:r>
          </a:p>
          <a:p>
            <a:pPr algn="l"/>
            <a:r>
              <a:rPr lang="en-US"/>
              <a:t>n Object Files </a:t>
            </a:r>
            <a:r>
              <a:rPr lang="en-US" i="1"/>
              <a:t>x1.o x2.o x3.o …</a:t>
            </a:r>
          </a:p>
          <a:p>
            <a:pPr algn="l"/>
            <a:r>
              <a:rPr lang="en-US">
                <a:sym typeface="Wingdings" panose="05000000000000000000" pitchFamily="2" charset="2"/>
              </a:rPr>
              <a:t>   1 Executable </a:t>
            </a:r>
            <a:r>
              <a:rPr lang="en-US" i="1">
                <a:sym typeface="Wingdings" panose="05000000000000000000" pitchFamily="2" charset="2"/>
              </a:rPr>
              <a:t>main.exe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80192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  <p:bldP spid="13" grpId="0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/>
              <a:t>"</a:t>
            </a:r>
            <a:r>
              <a:rPr lang="de-DE" noProof="0" dirty="0" err="1"/>
              <a:t>Make</a:t>
            </a:r>
            <a:r>
              <a:rPr lang="de-DE" noProof="0" dirty="0"/>
              <a:t> </a:t>
            </a:r>
            <a:r>
              <a:rPr lang="de-DE" noProof="0" dirty="0" err="1"/>
              <a:t>is</a:t>
            </a:r>
            <a:r>
              <a:rPr lang="de-DE" noProof="0" dirty="0"/>
              <a:t> an expert </a:t>
            </a:r>
            <a:r>
              <a:rPr lang="de-DE" noProof="0" dirty="0" err="1"/>
              <a:t>system</a:t>
            </a:r>
            <a:r>
              <a:rPr lang="de-DE" noProof="0" dirty="0"/>
              <a:t>." [1]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r>
              <a:rPr lang="de-DE" b="1" noProof="0" dirty="0"/>
              <a:t>Eingabe</a:t>
            </a:r>
            <a:r>
              <a:rPr lang="de-DE" noProof="0" dirty="0"/>
              <a:t>: Regelmenge (fix) + Zustand des </a:t>
            </a:r>
            <a:r>
              <a:rPr lang="de-DE" noProof="0" dirty="0" err="1"/>
              <a:t>Workspaces</a:t>
            </a:r>
            <a:r>
              <a:rPr lang="de-DE" noProof="0" dirty="0"/>
              <a:t> (variabel)</a:t>
            </a:r>
          </a:p>
          <a:p>
            <a:r>
              <a:rPr lang="de-DE" b="1" noProof="0" dirty="0"/>
              <a:t>Ausgabe</a:t>
            </a:r>
            <a:r>
              <a:rPr lang="de-DE" noProof="0" dirty="0"/>
              <a:t>: Notwendige </a:t>
            </a:r>
            <a:r>
              <a:rPr lang="de-DE" noProof="0" dirty="0" err="1"/>
              <a:t>Buildschritte</a:t>
            </a:r>
            <a:r>
              <a:rPr lang="de-DE" noProof="0" dirty="0"/>
              <a:t> (z.B. "Erzeuge </a:t>
            </a:r>
            <a:r>
              <a:rPr lang="de-DE" noProof="0" dirty="0" err="1"/>
              <a:t>main.o</a:t>
            </a:r>
            <a:r>
              <a:rPr lang="de-DE" noProof="0" dirty="0"/>
              <a:t>, Erzeuge </a:t>
            </a:r>
            <a:r>
              <a:rPr lang="de-DE" noProof="0" dirty="0" err="1"/>
              <a:t>prog</a:t>
            </a:r>
            <a:r>
              <a:rPr lang="de-DE" noProof="0" dirty="0"/>
              <a:t>")</a:t>
            </a:r>
            <a:endParaRPr lang="de-DE" noProof="0" dirty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0993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b="1">
                <a:solidFill>
                  <a:schemeClr val="bg1">
                    <a:lumMod val="50000"/>
                  </a:schemeClr>
                </a:solidFill>
              </a:rPr>
              <a:t>[1] Miller, P.A. (1998), "Recursive Make Considered Harmful," AUUGN 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parse.o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prog: $(OBJ)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$(CC) -o $@ $(OBJ)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main.o: main.c 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$(CC) -c main.c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parse.o: parse.c 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$(CC)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Directed Acyclic Graph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Workspace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Makefile (Regelmenge)</a:t>
            </a:r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Veränderung</a:t>
            </a:r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Notwendige</a:t>
            </a:r>
            <a:br>
              <a:rPr lang="en-US"/>
            </a:br>
            <a:r>
              <a:rPr lang="en-US"/>
              <a:t>Neuberechnung</a:t>
            </a:r>
          </a:p>
        </p:txBody>
      </p:sp>
    </p:spTree>
    <p:extLst>
      <p:ext uri="{BB962C8B-B14F-4D97-AF65-F5344CB8AC3E}">
        <p14:creationId xmlns:p14="http://schemas.microsoft.com/office/powerpoint/2010/main" val="22863318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Erstes Target ist immer der </a:t>
            </a:r>
            <a:r>
              <a:rPr lang="de-DE" b="1">
                <a:solidFill>
                  <a:schemeClr val="bg1"/>
                </a:solidFill>
              </a:rPr>
              <a:t>Default-Einstiegspunkt</a:t>
            </a:r>
            <a:r>
              <a:rPr lang="de-DE">
                <a:solidFill>
                  <a:schemeClr val="bg1"/>
                </a:solidFill>
              </a:rPr>
              <a:t>. Eclipse will </a:t>
            </a:r>
            <a:r>
              <a:rPr lang="de-DE" i="1">
                <a:solidFill>
                  <a:schemeClr val="bg1"/>
                </a:solidFill>
              </a:rPr>
              <a:t>all</a:t>
            </a:r>
            <a:r>
              <a:rPr lang="de-DE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Listen aller </a:t>
            </a:r>
            <a:r>
              <a:rPr lang="de-DE" err="1">
                <a:solidFill>
                  <a:schemeClr val="bg1"/>
                </a:solidFill>
              </a:rPr>
              <a:t>Impl</a:t>
            </a:r>
            <a:r>
              <a:rPr lang="de-DE">
                <a:solidFill>
                  <a:schemeClr val="bg1"/>
                </a:solidFill>
              </a:rPr>
              <a:t>-Dateien und der entsprechenden </a:t>
            </a:r>
            <a:r>
              <a:rPr lang="de-DE" i="1" err="1">
                <a:solidFill>
                  <a:schemeClr val="bg1"/>
                </a:solidFill>
              </a:rPr>
              <a:t>Object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i="1">
                <a:solidFill>
                  <a:schemeClr val="bg1"/>
                </a:solidFill>
              </a:rPr>
              <a:t>Files.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Platzhalter</a:t>
            </a:r>
            <a:r>
              <a:rPr lang="de-DE">
                <a:solidFill>
                  <a:schemeClr val="bg1"/>
                </a:solidFill>
              </a:rPr>
              <a:t>: $^ - Abh.; $@ - Target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"</a:t>
            </a:r>
            <a:r>
              <a:rPr lang="de-DE" b="1">
                <a:solidFill>
                  <a:schemeClr val="bg1"/>
                </a:solidFill>
              </a:rPr>
              <a:t>Suffixregel</a:t>
            </a:r>
            <a:r>
              <a:rPr lang="de-DE">
                <a:solidFill>
                  <a:schemeClr val="bg1"/>
                </a:solidFill>
              </a:rPr>
              <a:t>"; $&lt; - Input; $@ - </a:t>
            </a:r>
            <a:r>
              <a:rPr lang="de-DE" err="1">
                <a:solidFill>
                  <a:schemeClr val="bg1"/>
                </a:solidFill>
              </a:rPr>
              <a:t>output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-Dependencies</a:t>
            </a:r>
            <a:r>
              <a:rPr lang="de-DE">
                <a:solidFill>
                  <a:schemeClr val="bg1"/>
                </a:solidFill>
              </a:rPr>
              <a:t> (später)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Lösch-Regel</a:t>
            </a:r>
          </a:p>
        </p:txBody>
      </p:sp>
    </p:spTree>
    <p:extLst>
      <p:ext uri="{BB962C8B-B14F-4D97-AF65-F5344CB8AC3E}">
        <p14:creationId xmlns:p14="http://schemas.microsoft.com/office/powerpoint/2010/main" val="9015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/>
              <a:t>Makefiles</a:t>
            </a:r>
            <a:r>
              <a:rPr lang="de-DE" noProof="0" dirty="0"/>
              <a:t>: Ablauf</a:t>
            </a:r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1. Damit ich </a:t>
            </a:r>
            <a:r>
              <a:rPr lang="de-DE" i="1">
                <a:solidFill>
                  <a:schemeClr val="bg1"/>
                </a:solidFill>
              </a:rPr>
              <a:t>all</a:t>
            </a:r>
            <a:r>
              <a:rPr lang="de-DE">
                <a:solidFill>
                  <a:schemeClr val="bg1"/>
                </a:solidFill>
              </a:rPr>
              <a:t> erfüllen kann, brauche ich </a:t>
            </a:r>
            <a:r>
              <a:rPr lang="de-DE" i="1">
                <a:solidFill>
                  <a:schemeClr val="bg1"/>
                </a:solidFill>
              </a:rPr>
              <a:t>main.exe</a:t>
            </a:r>
            <a:r>
              <a:rPr lang="de-DE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2. Falls ich kein </a:t>
            </a:r>
            <a:r>
              <a:rPr lang="de-DE" i="1">
                <a:solidFill>
                  <a:schemeClr val="bg1"/>
                </a:solidFill>
              </a:rPr>
              <a:t>main.exe </a:t>
            </a:r>
            <a:r>
              <a:rPr lang="de-DE">
                <a:solidFill>
                  <a:schemeClr val="bg1"/>
                </a:solidFill>
              </a:rPr>
              <a:t>habe, brauche ich alle 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    </a:t>
            </a:r>
            <a:r>
              <a:rPr lang="de-DE" i="1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-Dateien, um </a:t>
            </a:r>
            <a:r>
              <a:rPr lang="de-DE" i="1">
                <a:solidFill>
                  <a:schemeClr val="bg1"/>
                </a:solidFill>
              </a:rPr>
              <a:t>main.exe</a:t>
            </a:r>
            <a:r>
              <a:rPr lang="de-DE">
                <a:solidFill>
                  <a:schemeClr val="bg1"/>
                </a:solidFill>
              </a:rPr>
              <a:t> daraus zu linken.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3. Falls eine der </a:t>
            </a:r>
            <a:r>
              <a:rPr lang="de-DE" i="1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-Dateien neuer ist als </a:t>
            </a:r>
            <a:r>
              <a:rPr lang="de-DE" i="1">
                <a:solidFill>
                  <a:schemeClr val="bg1"/>
                </a:solidFill>
              </a:rPr>
              <a:t>main.exe</a:t>
            </a:r>
            <a:r>
              <a:rPr lang="de-DE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    muss ich </a:t>
            </a:r>
            <a:r>
              <a:rPr lang="de-DE" i="1">
                <a:solidFill>
                  <a:schemeClr val="bg1"/>
                </a:solidFill>
              </a:rPr>
              <a:t>main.exe</a:t>
            </a:r>
            <a:r>
              <a:rPr lang="de-DE">
                <a:solidFill>
                  <a:schemeClr val="bg1"/>
                </a:solidFill>
              </a:rPr>
              <a:t> trotzdem neu bauen.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4. Analog läuft es für die Kompilierung der 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    </a:t>
            </a:r>
            <a:r>
              <a:rPr lang="de-DE" i="1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-Dateien.</a:t>
            </a:r>
          </a:p>
        </p:txBody>
      </p:sp>
    </p:spTree>
    <p:extLst>
      <p:ext uri="{BB962C8B-B14F-4D97-AF65-F5344CB8AC3E}">
        <p14:creationId xmlns:p14="http://schemas.microsoft.com/office/powerpoint/2010/main" val="27544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/>
              <a:t>: </a:t>
            </a:r>
            <a:r>
              <a:rPr lang="de-DE" altLang="de-DE" noProof="0" dirty="0" err="1"/>
              <a:t>Include-Dependencies</a:t>
            </a:r>
            <a:endParaRPr lang="de-DE" alt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Wo sind eigentlich die </a:t>
            </a:r>
            <a:r>
              <a:rPr lang="de-DE" kern="0"/>
              <a:t>Header</a:t>
            </a:r>
            <a:r>
              <a:rPr lang="de-DE" b="0" kern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Wenn sich ein Header ändert, müssen </a:t>
            </a:r>
            <a:r>
              <a:rPr lang="de-DE" kern="0"/>
              <a:t>alle abhängigen Dateien </a:t>
            </a:r>
            <a:r>
              <a:rPr lang="de-DE" b="0" kern="0"/>
              <a:t>(mit </a:t>
            </a:r>
            <a:r>
              <a:rPr lang="de-DE" b="0" i="1" kern="0"/>
              <a:t>#include </a:t>
            </a:r>
            <a:r>
              <a:rPr lang="de-DE" b="0" kern="0"/>
              <a:t>des Headers) 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Dazu dienen die Flags </a:t>
            </a:r>
            <a:r>
              <a:rPr lang="de-DE" i="1" kern="0"/>
              <a:t>-MMD</a:t>
            </a:r>
            <a:r>
              <a:rPr lang="de-DE" b="0" kern="0"/>
              <a:t> </a:t>
            </a:r>
            <a:r>
              <a:rPr lang="de-DE" i="1" kern="0"/>
              <a:t>-MP </a:t>
            </a:r>
            <a:r>
              <a:rPr lang="de-DE" b="0" kern="0"/>
              <a:t>und </a:t>
            </a:r>
            <a:r>
              <a:rPr lang="de-DE" kern="0"/>
              <a:t>-</a:t>
            </a:r>
            <a:r>
              <a:rPr lang="de-DE" i="1" kern="0" err="1"/>
              <a:t>include</a:t>
            </a:r>
            <a:r>
              <a:rPr lang="de-DE" i="1" kern="0"/>
              <a:t> $(</a:t>
            </a:r>
            <a:r>
              <a:rPr lang="de-DE" i="1" kern="0" err="1"/>
              <a:t>deps</a:t>
            </a:r>
            <a:r>
              <a:rPr lang="de-DE" i="1" kern="0"/>
              <a:t>)</a:t>
            </a:r>
            <a:r>
              <a:rPr lang="de-DE" b="0" i="1" kern="0"/>
              <a:t>.</a:t>
            </a:r>
            <a:endParaRPr lang="en-US" b="0" kern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/>
              <a:t>Building.d</a:t>
            </a:r>
            <a:endParaRPr lang="en-US" b="1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z.B.</a:t>
            </a:r>
            <a:endParaRPr lang="en-US" b="1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err="1"/>
              <a:t>Building.o</a:t>
            </a:r>
            <a:r>
              <a:rPr lang="de-DE" sz="1400"/>
              <a:t>: Building.cpp Floor.hpp Person.hpp #...</a:t>
            </a:r>
            <a:br>
              <a:rPr lang="de-DE" sz="1400"/>
            </a:br>
            <a:r>
              <a:rPr lang="de-DE" sz="1400"/>
              <a:t>    # </a:t>
            </a:r>
            <a:r>
              <a:rPr lang="de-DE" sz="1400" err="1"/>
              <a:t>nop</a:t>
            </a:r>
            <a:br>
              <a:rPr lang="de-DE" sz="1400"/>
            </a:br>
            <a:endParaRPr lang="de-DE" sz="1400"/>
          </a:p>
          <a:p>
            <a:pPr algn="l"/>
            <a:r>
              <a:rPr lang="de-DE" sz="1400"/>
              <a:t>Floor.hpp:</a:t>
            </a:r>
          </a:p>
          <a:p>
            <a:pPr algn="l"/>
            <a:r>
              <a:rPr lang="de-DE" sz="1400"/>
              <a:t>    # </a:t>
            </a:r>
            <a:r>
              <a:rPr lang="de-DE" sz="1400" err="1"/>
              <a:t>nop</a:t>
            </a:r>
            <a:endParaRPr lang="de-DE" sz="1400"/>
          </a:p>
          <a:p>
            <a:pPr algn="l"/>
            <a:endParaRPr lang="de-DE" sz="1400"/>
          </a:p>
          <a:p>
            <a:pPr algn="l"/>
            <a:r>
              <a:rPr lang="de-DE" sz="1400"/>
              <a:t>Person.hpp</a:t>
            </a:r>
            <a:br>
              <a:rPr lang="de-DE" sz="1400"/>
            </a:br>
            <a:r>
              <a:rPr lang="de-DE" sz="1400"/>
              <a:t>    # </a:t>
            </a:r>
            <a:r>
              <a:rPr lang="de-DE" sz="1400" err="1"/>
              <a:t>nop</a:t>
            </a:r>
            <a:endParaRPr lang="en-US" sz="140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98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/>
              <a:t>Makefiles</a:t>
            </a:r>
            <a:r>
              <a:rPr lang="de-DE" noProof="0" dirty="0"/>
              <a:t>: .PHONY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Ziel</a:t>
            </a:r>
            <a:r>
              <a:rPr lang="de-DE" noProof="0" dirty="0"/>
              <a:t> = </a:t>
            </a:r>
            <a:r>
              <a:rPr lang="de-DE" b="1" noProof="0" dirty="0"/>
              <a:t>Dateinamen(</a:t>
            </a:r>
            <a:r>
              <a:rPr lang="de-DE" b="1" noProof="0" dirty="0" err="1"/>
              <a:t>smuster</a:t>
            </a:r>
            <a:r>
              <a:rPr lang="de-DE" b="1" noProof="0" dirty="0"/>
              <a:t>)</a:t>
            </a:r>
            <a:r>
              <a:rPr lang="de-DE" noProof="0" dirty="0"/>
              <a:t> (bspw. main.exe)</a:t>
            </a:r>
          </a:p>
          <a:p>
            <a:pPr lvl="1"/>
            <a:r>
              <a:rPr lang="de-DE" noProof="0" dirty="0"/>
              <a:t>In unserem Beispiel: verletzt durch Ziele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de-DE" noProof="0" dirty="0"/>
              <a:t> und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/>
              <a:t> </a:t>
            </a:r>
          </a:p>
          <a:p>
            <a:pPr lvl="1"/>
            <a:r>
              <a:rPr lang="de-DE" noProof="0" dirty="0"/>
              <a:t>Kein Problem, solange es keine Datei mit </a:t>
            </a:r>
            <a:r>
              <a:rPr lang="de-DE" noProof="0" dirty="0" err="1"/>
              <a:t>namen</a:t>
            </a:r>
            <a:r>
              <a:rPr lang="de-DE" noProof="0" dirty="0"/>
              <a:t> </a:t>
            </a:r>
            <a:r>
              <a:rPr lang="de-DE" i="1" noProof="0" dirty="0"/>
              <a:t>all</a:t>
            </a:r>
            <a:r>
              <a:rPr lang="de-DE" noProof="0" dirty="0"/>
              <a:t> oder </a:t>
            </a:r>
            <a:r>
              <a:rPr lang="de-DE" i="1" noProof="0" dirty="0"/>
              <a:t>clean</a:t>
            </a:r>
            <a:r>
              <a:rPr lang="de-DE" noProof="0" dirty="0"/>
              <a:t> gibt – andernfalls würde keines der </a:t>
            </a:r>
            <a:r>
              <a:rPr lang="de-DE" noProof="0" dirty="0" err="1"/>
              <a:t>Recipes</a:t>
            </a:r>
            <a:r>
              <a:rPr lang="de-DE" noProof="0" dirty="0"/>
              <a:t> ausgeführt werden, da zumindest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/>
              <a:t> keine </a:t>
            </a:r>
            <a:r>
              <a:rPr lang="de-DE" noProof="0"/>
              <a:t>Vorbedingungen hat</a:t>
            </a:r>
            <a:endParaRPr lang="de-DE" noProof="0" dirty="0"/>
          </a:p>
          <a:p>
            <a:r>
              <a:rPr lang="de-DE" b="1" noProof="0" dirty="0"/>
              <a:t>Lösung</a:t>
            </a:r>
            <a:r>
              <a:rPr lang="de-DE" noProof="0" dirty="0"/>
              <a:t>: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de-DE" noProof="0" dirty="0"/>
              <a:t>-Deklaration</a:t>
            </a:r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https://www.gnu.org/software/make/manual/html_node/Phony-Targets.html</a:t>
            </a:r>
            <a:r>
              <a:rPr lang="en-US" sz="1200"/>
              <a:t> </a:t>
            </a:r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.PHONY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283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/>
              <a:t>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err="1"/>
              <a:t>Buildtools</a:t>
            </a:r>
            <a:r>
              <a:rPr lang="de-DE" altLang="de-DE" b="0" noProof="0" dirty="0"/>
              <a:t> sind ab einer bestimmten Projektgröße </a:t>
            </a:r>
            <a:r>
              <a:rPr lang="de-DE" altLang="de-DE" b="1" noProof="0" dirty="0"/>
              <a:t>unabdingbar</a:t>
            </a:r>
            <a:r>
              <a:rPr lang="de-DE" altLang="de-DE" b="0" noProof="0" dirty="0"/>
              <a:t>.</a:t>
            </a:r>
            <a:br>
              <a:rPr lang="de-DE" altLang="de-DE" noProof="0" dirty="0">
                <a:sym typeface="Wingdings" panose="05000000000000000000" pitchFamily="2" charset="2"/>
              </a:rPr>
            </a:br>
            <a:endParaRPr lang="de-DE" altLang="de-DE" noProof="0" dirty="0"/>
          </a:p>
          <a:p>
            <a:r>
              <a:rPr lang="de-DE" altLang="de-DE" b="0" noProof="0" dirty="0" err="1"/>
              <a:t>Makefiles</a:t>
            </a:r>
            <a:r>
              <a:rPr lang="de-DE" altLang="de-DE" b="0" noProof="0" dirty="0"/>
              <a:t> erlauben </a:t>
            </a:r>
            <a:r>
              <a:rPr lang="de-DE" altLang="de-DE" b="1" noProof="0" dirty="0"/>
              <a:t>inkrementelles Bauen von </a:t>
            </a:r>
            <a:r>
              <a:rPr lang="de-DE" altLang="de-DE" b="1" noProof="0"/>
              <a:t>Projekten</a:t>
            </a:r>
            <a:r>
              <a:rPr lang="de-DE" altLang="de-DE" noProof="0"/>
              <a:t>…</a:t>
            </a:r>
          </a:p>
          <a:p>
            <a:pPr lvl="1"/>
            <a:r>
              <a:rPr lang="de-DE" altLang="de-DE" b="0" noProof="0"/>
              <a:t>… </a:t>
            </a:r>
            <a:r>
              <a:rPr lang="de-DE" altLang="de-DE" b="0" noProof="0" dirty="0"/>
              <a:t>müssen aber gepflegt werden und sind </a:t>
            </a:r>
            <a:r>
              <a:rPr lang="de-DE" altLang="de-DE" b="1" noProof="0" dirty="0"/>
              <a:t>nicht-trivial zu erlernen</a:t>
            </a:r>
            <a:r>
              <a:rPr lang="de-DE" altLang="de-DE" b="0" noProof="0" dirty="0"/>
              <a:t>.</a:t>
            </a:r>
            <a:br>
              <a:rPr lang="de-DE" altLang="de-DE" noProof="0" dirty="0"/>
            </a:br>
            <a:endParaRPr lang="de-DE" altLang="de-DE" noProof="0" dirty="0"/>
          </a:p>
          <a:p>
            <a:r>
              <a:rPr lang="de-DE" altLang="de-DE" b="1" noProof="0" dirty="0"/>
              <a:t>Alternativen: </a:t>
            </a:r>
            <a:r>
              <a:rPr lang="de-DE" altLang="de-DE" noProof="0" dirty="0" err="1"/>
              <a:t>Makefile</a:t>
            </a:r>
            <a:r>
              <a:rPr lang="de-DE" altLang="de-DE" noProof="0" dirty="0"/>
              <a:t>-Generatoren und andere </a:t>
            </a:r>
            <a:r>
              <a:rPr lang="de-DE" altLang="de-DE" noProof="0" dirty="0" err="1"/>
              <a:t>Buildtools</a:t>
            </a:r>
            <a:br>
              <a:rPr lang="de-DE" altLang="de-DE" noProof="0" dirty="0"/>
            </a:br>
            <a:endParaRPr lang="de-DE" altLang="de-DE" noProof="0" dirty="0"/>
          </a:p>
          <a:p>
            <a:pPr lvl="1"/>
            <a:r>
              <a:rPr lang="de-DE" altLang="de-DE" i="1" noProof="0" dirty="0" err="1"/>
              <a:t>cmake</a:t>
            </a:r>
            <a:r>
              <a:rPr lang="de-DE" altLang="de-DE" noProof="0" dirty="0"/>
              <a:t>, </a:t>
            </a:r>
            <a:r>
              <a:rPr lang="de-DE" altLang="de-DE" i="1" noProof="0" dirty="0" err="1"/>
              <a:t>qmake</a:t>
            </a:r>
            <a:r>
              <a:rPr lang="de-DE" altLang="de-DE" noProof="0" dirty="0"/>
              <a:t>: Generatoren für </a:t>
            </a:r>
            <a:r>
              <a:rPr lang="de-DE" altLang="de-DE" noProof="0" dirty="0" err="1"/>
              <a:t>Makefiles</a:t>
            </a:r>
            <a:r>
              <a:rPr lang="de-DE" altLang="de-DE" noProof="0" dirty="0"/>
              <a:t> (letzterer von </a:t>
            </a:r>
            <a:r>
              <a:rPr lang="de-DE" altLang="de-DE" noProof="0" dirty="0" err="1"/>
              <a:t>Qt</a:t>
            </a:r>
            <a:r>
              <a:rPr lang="de-DE" altLang="de-DE" noProof="0" dirty="0"/>
              <a:t>)</a:t>
            </a:r>
            <a:br>
              <a:rPr lang="de-DE" altLang="de-DE" noProof="0" dirty="0"/>
            </a:br>
            <a:endParaRPr lang="de-DE" altLang="de-DE" noProof="0" dirty="0"/>
          </a:p>
          <a:p>
            <a:pPr lvl="1"/>
            <a:r>
              <a:rPr lang="de-DE" altLang="de-DE" i="1" noProof="0" dirty="0" err="1"/>
              <a:t>Ant</a:t>
            </a:r>
            <a:r>
              <a:rPr lang="de-DE" altLang="de-DE" noProof="0" dirty="0"/>
              <a:t>, </a:t>
            </a:r>
            <a:r>
              <a:rPr lang="de-DE" altLang="de-DE" i="1" noProof="0" dirty="0" err="1"/>
              <a:t>Maven</a:t>
            </a:r>
            <a:r>
              <a:rPr lang="de-DE" altLang="de-DE" noProof="0" dirty="0"/>
              <a:t>, </a:t>
            </a:r>
            <a:r>
              <a:rPr lang="de-DE" altLang="de-DE" i="1" noProof="0" dirty="0"/>
              <a:t>Ivy</a:t>
            </a:r>
            <a:r>
              <a:rPr lang="de-DE" altLang="de-DE" noProof="0" dirty="0"/>
              <a:t>, </a:t>
            </a:r>
            <a:r>
              <a:rPr lang="de-DE" altLang="de-DE" i="1" noProof="0" dirty="0" err="1"/>
              <a:t>Gradle</a:t>
            </a:r>
            <a:r>
              <a:rPr lang="de-DE" altLang="de-DE" noProof="0" dirty="0"/>
              <a:t>: … eher für Java gedacht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64950868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Mehrfachvererbungsprobleme In Java</a:t>
            </a:r>
          </a:p>
        </p:txBody>
      </p:sp>
    </p:spTree>
    <p:extLst>
      <p:ext uri="{BB962C8B-B14F-4D97-AF65-F5344CB8AC3E}">
        <p14:creationId xmlns:p14="http://schemas.microsoft.com/office/powerpoint/2010/main" val="177223741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[Exkurs] Mehrfachvererbung </a:t>
            </a:r>
            <a:r>
              <a:rPr lang="de-DE" noProof="0"/>
              <a:t>in Java? (I)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421329"/>
          </a:xfrm>
        </p:spPr>
        <p:txBody>
          <a:bodyPr/>
          <a:lstStyle/>
          <a:p>
            <a:r>
              <a:rPr lang="de-DE" b="1" noProof="0" dirty="0"/>
              <a:t>Frage</a:t>
            </a:r>
            <a:r>
              <a:rPr lang="de-DE" noProof="0" dirty="0"/>
              <a:t>: Wie wird in Java die folgende Situation gelöst?</a:t>
            </a:r>
          </a:p>
          <a:p>
            <a:r>
              <a:rPr lang="de-DE" b="1" noProof="0" dirty="0"/>
              <a:t>Antwort</a:t>
            </a:r>
            <a:r>
              <a:rPr lang="de-DE" noProof="0" dirty="0"/>
              <a:t>: Gar nicht – darf so nicht </a:t>
            </a:r>
            <a:r>
              <a:rPr lang="de-DE" noProof="0"/>
              <a:t>vorkommen!</a:t>
            </a:r>
          </a:p>
          <a:p>
            <a:r>
              <a:rPr lang="de-DE" b="1" noProof="0"/>
              <a:t>Mögliche Lösung</a:t>
            </a:r>
            <a:r>
              <a:rPr lang="de-DE" noProof="0"/>
              <a:t>: InterfaceA separate implementieren und die Impl. in MyClass einbetten – dadurch ist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de-DE" noProof="0"/>
              <a:t> aber kein Untertyp von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de-DE" noProof="0"/>
              <a:t> mehr.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3212976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689686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Error: The return type is incompatible with </a:t>
              </a:r>
              <a:r>
                <a:rPr lang="en-US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39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58774" y="488950"/>
            <a:ext cx="7021537" cy="838200"/>
          </a:xfrm>
        </p:spPr>
        <p:txBody>
          <a:bodyPr/>
          <a:lstStyle/>
          <a:p>
            <a:r>
              <a:rPr lang="de-DE" noProof="0"/>
              <a:t>[Exkurs] Mehrfachvererbung </a:t>
            </a:r>
            <a:r>
              <a:rPr lang="de-DE" noProof="0" dirty="0"/>
              <a:t>in </a:t>
            </a:r>
            <a:r>
              <a:rPr lang="de-DE" noProof="0"/>
              <a:t>Java? (II)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/>
              <a:t>Seit Java 1.8: </a:t>
            </a:r>
            <a:r>
              <a:rPr lang="de-DE" noProof="0"/>
              <a:t>Statische Methoden mittels </a:t>
            </a:r>
            <a:r>
              <a:rPr lang="de-DE" b="1" noProof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/>
              <a:t> in Interfaces mögliche</a:t>
            </a:r>
          </a:p>
          <a:p>
            <a:r>
              <a:rPr lang="de-DE" noProof="0"/>
              <a:t>… und damit auch neue Probleme </a:t>
            </a:r>
            <a:r>
              <a:rPr lang="de-DE" noProof="0">
                <a:sym typeface="Wingdings" panose="05000000000000000000" pitchFamily="2" charset="2"/>
              </a:rPr>
              <a:t>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16370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0;}	</a:t>
            </a: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1;}	</a:t>
            </a: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2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1673298" y="4293096"/>
            <a:ext cx="5120219" cy="1191441"/>
            <a:chOff x="1673298" y="4351292"/>
            <a:chExt cx="5120219" cy="756204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1673298" y="4351292"/>
              <a:ext cx="4392488" cy="594142"/>
            </a:xfrm>
            <a:prstGeom prst="wedgeRoundRectCallout">
              <a:avLst>
                <a:gd name="adj1" fmla="val -39909"/>
                <a:gd name="adj2" fmla="val -112744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Error: class MyClass inherits unrelated defaults for run() from types InterfaceA and InterfaceB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6095890" y="4442699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602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/>
              <a:t>Technische Anmerkungen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061524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Lizenz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/>
          <a:lstStyle/>
          <a:p>
            <a:pPr marL="0" indent="0">
              <a:buNone/>
            </a:pPr>
            <a:r>
              <a:rPr lang="de-DE" noProof="0" dirty="0"/>
              <a:t>Dieses Werk ist lizenziert unter einer Creative Commons Namensnennung - Nicht kommerziell - Keine Bearbeitungen 4.0 International Lizenz</a:t>
            </a:r>
            <a:br>
              <a:rPr lang="de-DE" noProof="0" dirty="0"/>
            </a:br>
            <a:br>
              <a:rPr lang="de-DE" noProof="0" dirty="0"/>
            </a:br>
            <a:r>
              <a:rPr lang="de-DE" sz="1200" noProof="0" dirty="0">
                <a:hlinkClick r:id="rId2"/>
              </a:rPr>
              <a:t>http://creativecommons.org/licenses/by-nc-nd/4.0/</a:t>
            </a:r>
            <a:endParaRPr lang="de-DE" noProof="0" dirty="0"/>
          </a:p>
          <a:p>
            <a:pPr marL="0" indent="0">
              <a:buNone/>
            </a:pPr>
            <a:endParaRPr lang="de-DE" noProof="0" dirty="0"/>
          </a:p>
          <a:p>
            <a:pPr marL="0" indent="0">
              <a:buNone/>
            </a:pPr>
            <a:r>
              <a:rPr lang="de-DE" noProof="0" dirty="0"/>
              <a:t>Die Logos der TU Darmstadt und des Fachgebiets Echtzeitsysteme unterliegen der Fair-Use-Konvention.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87" y="1628800"/>
            <a:ext cx="3429700" cy="120039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5220072" y="3140968"/>
            <a:ext cx="3645724" cy="24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err="1"/>
              <a:t>Beteiligte</a:t>
            </a:r>
            <a:r>
              <a:rPr lang="en-US" dirty="0"/>
              <a:t> </a:t>
            </a:r>
            <a:r>
              <a:rPr lang="en-US" dirty="0" err="1"/>
              <a:t>Autoren</a:t>
            </a:r>
            <a:r>
              <a:rPr lang="en-US" dirty="0"/>
              <a:t> (</a:t>
            </a:r>
            <a:r>
              <a:rPr lang="en-US" dirty="0" err="1"/>
              <a:t>alphabetisch</a:t>
            </a:r>
            <a:r>
              <a:rPr lang="en-US" dirty="0"/>
              <a:t>):</a:t>
            </a:r>
          </a:p>
          <a:p>
            <a:pPr algn="l"/>
            <a:r>
              <a:rPr lang="en-US" dirty="0"/>
              <a:t>Anthony </a:t>
            </a:r>
            <a:r>
              <a:rPr lang="en-US" dirty="0" err="1"/>
              <a:t>Anjorin</a:t>
            </a:r>
            <a:r>
              <a:rPr lang="en-US" dirty="0"/>
              <a:t>,</a:t>
            </a:r>
          </a:p>
          <a:p>
            <a:pPr algn="l"/>
            <a:r>
              <a:rPr lang="en-US" dirty="0"/>
              <a:t>Sebastian Ehmes,</a:t>
            </a:r>
          </a:p>
          <a:p>
            <a:pPr algn="l"/>
            <a:r>
              <a:rPr lang="en-US" dirty="0"/>
              <a:t>Matthias </a:t>
            </a:r>
            <a:r>
              <a:rPr lang="en-US" dirty="0" err="1"/>
              <a:t>Gazzari</a:t>
            </a:r>
            <a:r>
              <a:rPr lang="en-US" dirty="0"/>
              <a:t>,</a:t>
            </a:r>
          </a:p>
          <a:p>
            <a:pPr algn="l"/>
            <a:r>
              <a:rPr lang="en-US" dirty="0"/>
              <a:t>Nicolas </a:t>
            </a:r>
            <a:r>
              <a:rPr lang="en-US" dirty="0" err="1"/>
              <a:t>Himmelmann</a:t>
            </a:r>
            <a:r>
              <a:rPr lang="en-US" dirty="0"/>
              <a:t>,</a:t>
            </a:r>
          </a:p>
          <a:p>
            <a:pPr algn="l"/>
            <a:r>
              <a:rPr lang="en-US" dirty="0" err="1"/>
              <a:t>Puria</a:t>
            </a:r>
            <a:r>
              <a:rPr lang="en-US" dirty="0"/>
              <a:t> </a:t>
            </a:r>
            <a:r>
              <a:rPr lang="en-US" dirty="0" err="1"/>
              <a:t>Izady</a:t>
            </a:r>
            <a:r>
              <a:rPr lang="en-US" dirty="0"/>
              <a:t>,</a:t>
            </a:r>
          </a:p>
          <a:p>
            <a:pPr algn="l"/>
            <a:r>
              <a:rPr lang="en-US" dirty="0"/>
              <a:t>Philipp </a:t>
            </a:r>
            <a:r>
              <a:rPr lang="en-US" dirty="0" err="1"/>
              <a:t>Joncyk</a:t>
            </a:r>
            <a:r>
              <a:rPr lang="en-US" dirty="0"/>
              <a:t>,</a:t>
            </a:r>
          </a:p>
          <a:p>
            <a:pPr algn="l"/>
            <a:r>
              <a:rPr lang="en-US" dirty="0"/>
              <a:t>Roland Kluge,</a:t>
            </a:r>
          </a:p>
          <a:p>
            <a:pPr algn="l"/>
            <a:r>
              <a:rPr lang="en-US" dirty="0"/>
              <a:t>Maurice Rohr</a:t>
            </a:r>
          </a:p>
        </p:txBody>
      </p:sp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Bildnachweis und </a:t>
            </a:r>
            <a:r>
              <a:rPr lang="de-DE" noProof="0" dirty="0" err="1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Titelbild "Organisatorisches" (Papierstapel)</a:t>
            </a:r>
            <a:r>
              <a:rPr lang="de-DE" noProof="0" dirty="0"/>
              <a:t>: CC BY-SA 3.0, </a:t>
            </a:r>
            <a:r>
              <a:rPr lang="de-DE" noProof="0" dirty="0" err="1"/>
              <a:t>by</a:t>
            </a:r>
            <a:r>
              <a:rPr lang="de-DE" noProof="0" dirty="0"/>
              <a:t> Jonathan Joseph </a:t>
            </a:r>
            <a:r>
              <a:rPr lang="de-DE" noProof="0" dirty="0" err="1"/>
              <a:t>Bondhus</a:t>
            </a:r>
            <a:r>
              <a:rPr lang="de-DE" noProof="0" dirty="0"/>
              <a:t> on Wiki </a:t>
            </a:r>
            <a:r>
              <a:rPr lang="de-DE" noProof="0" dirty="0" err="1"/>
              <a:t>Commons</a:t>
            </a:r>
            <a:r>
              <a:rPr lang="de-DE" noProof="0" dirty="0"/>
              <a:t>, URL: </a:t>
            </a:r>
            <a:r>
              <a:rPr lang="de-DE" noProof="0" dirty="0">
                <a:hlinkClick r:id="rId2"/>
              </a:rPr>
              <a:t>https://commons.wikimedia.org/wiki/Paper#/media/File:Stack_of_Copy_Paper.jpg</a:t>
            </a:r>
            <a:endParaRPr lang="de-DE" noProof="0" dirty="0"/>
          </a:p>
          <a:p>
            <a:r>
              <a:rPr lang="de-DE" b="1" noProof="0" dirty="0"/>
              <a:t>Lächelndes Fragezeichen</a:t>
            </a:r>
            <a:r>
              <a:rPr lang="de-DE" noProof="0" dirty="0"/>
              <a:t>: "</a:t>
            </a:r>
            <a:r>
              <a:rPr lang="de-DE" noProof="0" dirty="0" err="1"/>
              <a:t>attribution</a:t>
            </a:r>
            <a:r>
              <a:rPr lang="de-DE" noProof="0" dirty="0"/>
              <a:t>",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katieyunholmes</a:t>
            </a:r>
            <a:r>
              <a:rPr lang="de-DE" noProof="0" dirty="0"/>
              <a:t>: </a:t>
            </a:r>
            <a:r>
              <a:rPr lang="de-DE" noProof="0" dirty="0" err="1"/>
              <a:t>smiley</a:t>
            </a:r>
            <a:r>
              <a:rPr lang="de-DE" noProof="0" dirty="0"/>
              <a:t> </a:t>
            </a:r>
            <a:r>
              <a:rPr lang="de-DE" noProof="0" dirty="0" err="1"/>
              <a:t>face</a:t>
            </a:r>
            <a:r>
              <a:rPr lang="de-DE" noProof="0" dirty="0"/>
              <a:t> </a:t>
            </a:r>
            <a:r>
              <a:rPr lang="de-DE" noProof="0" dirty="0" err="1"/>
              <a:t>clip</a:t>
            </a:r>
            <a:r>
              <a:rPr lang="de-DE" noProof="0" dirty="0"/>
              <a:t> </a:t>
            </a:r>
            <a:r>
              <a:rPr lang="de-DE" noProof="0" dirty="0" err="1"/>
              <a:t>art</a:t>
            </a:r>
            <a:r>
              <a:rPr lang="de-DE" noProof="0" dirty="0"/>
              <a:t> </a:t>
            </a:r>
            <a:r>
              <a:rPr lang="de-DE" noProof="0" dirty="0" err="1"/>
              <a:t>animated</a:t>
            </a:r>
            <a:r>
              <a:rPr lang="de-DE" noProof="0" dirty="0"/>
              <a:t>, URL: </a:t>
            </a:r>
            <a:r>
              <a:rPr lang="de-DE" noProof="0" dirty="0">
                <a:hlinkClick r:id="rId3"/>
              </a:rPr>
              <a:t>http://cliparts.co/clipart/2613703</a:t>
            </a:r>
            <a:endParaRPr lang="de-DE" noProof="0" dirty="0"/>
          </a:p>
          <a:p>
            <a:r>
              <a:rPr lang="de-DE" b="1" noProof="0" dirty="0"/>
              <a:t>Fotos des Experimentierboards</a:t>
            </a:r>
            <a:r>
              <a:rPr lang="de-DE" noProof="0" dirty="0"/>
              <a:t>: CC BY-SA 3.0</a:t>
            </a:r>
            <a:r>
              <a:rPr lang="de-DE" noProof="0"/>
              <a:t>, </a:t>
            </a:r>
            <a:r>
              <a:rPr lang="de-DE"/>
              <a:t>Roland Kluge 2017, </a:t>
            </a:r>
            <a:r>
              <a:rPr lang="de-DE" noProof="0"/>
              <a:t>Real-Time Systems Lab</a:t>
            </a:r>
          </a:p>
          <a:p>
            <a:r>
              <a:rPr lang="de-DE" b="1"/>
              <a:t>Code-Highlighting</a:t>
            </a:r>
            <a:r>
              <a:rPr lang="de-DE"/>
              <a:t>: Danke an </a:t>
            </a:r>
            <a:r>
              <a:rPr lang="de-DE">
                <a:hlinkClick r:id="rId4"/>
              </a:rPr>
              <a:t>https://tohtml.com/c/</a:t>
            </a:r>
            <a:r>
              <a:rPr lang="de-DE"/>
              <a:t> </a:t>
            </a:r>
          </a:p>
          <a:p>
            <a:r>
              <a:rPr lang="de-DE" b="1"/>
              <a:t>Online-Beispiele</a:t>
            </a:r>
            <a:r>
              <a:rPr lang="de-DE"/>
              <a:t>: Danke an </a:t>
            </a:r>
            <a:r>
              <a:rPr lang="de-DE">
                <a:hlinkClick r:id="rId5"/>
              </a:rPr>
              <a:t>http://cpp.sh/</a:t>
            </a:r>
            <a:r>
              <a:rPr lang="de-DE"/>
              <a:t> 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err="1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Jede Datei enthält (meistens nur) eine </a:t>
            </a:r>
            <a:r>
              <a:rPr lang="de-DE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>
                <a:solidFill>
                  <a:schemeClr val="bg1"/>
                </a:solidFill>
              </a:rPr>
              <a:t> 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Building.hpp</a:t>
            </a: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err="1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Beliebige Verzeichnisstruktur </a:t>
            </a:r>
            <a:r>
              <a:rPr lang="de-DE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Klassen werden in </a:t>
            </a:r>
            <a:r>
              <a:rPr lang="de-DE" b="1">
                <a:solidFill>
                  <a:schemeClr val="bg1"/>
                </a:solidFill>
              </a:rPr>
              <a:t>Header</a:t>
            </a:r>
            <a:r>
              <a:rPr lang="de-DE">
                <a:solidFill>
                  <a:schemeClr val="bg1"/>
                </a:solidFill>
              </a:rPr>
              <a:t>- und </a:t>
            </a:r>
            <a:r>
              <a:rPr lang="de-DE" b="1">
                <a:solidFill>
                  <a:schemeClr val="bg1"/>
                </a:solidFill>
              </a:rPr>
              <a:t>Implementierung</a:t>
            </a:r>
            <a:r>
              <a:rPr lang="de-DE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Implementierungsdateien mit </a:t>
            </a:r>
            <a:r>
              <a:rPr lang="de-DE" b="1">
                <a:solidFill>
                  <a:schemeClr val="bg1"/>
                </a:solidFill>
              </a:rPr>
              <a:t>Funktionen </a:t>
            </a:r>
            <a:r>
              <a:rPr lang="de-DE">
                <a:solidFill>
                  <a:schemeClr val="bg1"/>
                </a:solidFill>
              </a:rPr>
              <a:t>(nicht Methoden!)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Mehrere Klassen</a:t>
            </a:r>
            <a:r>
              <a:rPr lang="de-DE">
                <a:solidFill>
                  <a:schemeClr val="bg1"/>
                </a:solidFill>
              </a:rPr>
              <a:t> können flexibel in Header/Implementierungsdateien kombiniert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10244" name="Textfeld 4"/>
          <p:cNvSpPr txBox="1">
            <a:spLocks noChangeArrowheads="1"/>
          </p:cNvSpPr>
          <p:nvPr/>
        </p:nvSpPr>
        <p:spPr bwMode="auto">
          <a:xfrm>
            <a:off x="395288" y="1916113"/>
            <a:ext cx="5256832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Unterschied zwischen </a:t>
            </a:r>
            <a:r>
              <a:rPr lang="de-DE" altLang="de-DE" sz="1800"/>
              <a:t>Funktion</a:t>
            </a:r>
            <a:r>
              <a:rPr lang="de-DE" altLang="de-DE" sz="1800" b="0"/>
              <a:t> und </a:t>
            </a:r>
            <a:r>
              <a:rPr lang="de-DE" altLang="de-DE" sz="1800"/>
              <a:t>Methode</a:t>
            </a:r>
            <a:r>
              <a:rPr lang="de-DE" altLang="de-DE" sz="1800" b="0"/>
              <a:t>?</a:t>
            </a:r>
            <a:br>
              <a:rPr lang="de-DE" altLang="de-DE" sz="1800" b="0"/>
            </a:b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implementiert man </a:t>
            </a:r>
            <a:r>
              <a:rPr lang="de-DE" altLang="de-DE" sz="1800"/>
              <a:t>Funktionen</a:t>
            </a:r>
            <a:r>
              <a:rPr lang="de-DE" altLang="de-DE" sz="1800" b="0"/>
              <a:t> in Java?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Ist es sinnvoll, die </a:t>
            </a:r>
            <a:r>
              <a:rPr lang="de-DE" altLang="de-DE" sz="1800"/>
              <a:t>Paketstruktur</a:t>
            </a:r>
            <a:r>
              <a:rPr lang="de-DE" altLang="de-DE" sz="1800" b="0"/>
              <a:t> an die </a:t>
            </a:r>
            <a:r>
              <a:rPr lang="de-DE" altLang="de-DE" sz="1800"/>
              <a:t>Verzeichnisstruktur</a:t>
            </a:r>
            <a:r>
              <a:rPr lang="de-DE" altLang="de-DE" sz="1800" b="0"/>
              <a:t> zu binden?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Darf man in Java </a:t>
            </a:r>
            <a:r>
              <a:rPr lang="de-DE" altLang="de-DE" sz="1800"/>
              <a:t>mehrere Klassen in einer Datei </a:t>
            </a:r>
            <a:r>
              <a:rPr lang="de-DE" altLang="de-DE" sz="1800" b="0"/>
              <a:t>implementieren?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652120" y="2708919"/>
            <a:ext cx="2794000" cy="519501"/>
          </a:xfrm>
          <a:prstGeom prst="wedgeRoundRectCallout">
            <a:avLst>
              <a:gd name="adj1" fmla="val 26105"/>
              <a:gd name="adj2" fmla="val 1647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seid Ihr gefragt! </a:t>
            </a:r>
            <a:r>
              <a:rPr lang="de-DE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261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noProof="0" dirty="0"/>
              <a:t>Header</a:t>
            </a:r>
            <a:r>
              <a:rPr lang="de-DE" altLang="de-DE" noProof="0" dirty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Floors and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BUILDING_HPP_ 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547490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Kommentare</a:t>
            </a:r>
            <a:r>
              <a:rPr lang="de-DE">
                <a:solidFill>
                  <a:schemeClr val="bg1"/>
                </a:solidFill>
              </a:rPr>
              <a:t> wie in Java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>
                <a:solidFill>
                  <a:schemeClr val="bg1"/>
                </a:solidFill>
              </a:rPr>
              <a:t>	</a:t>
            </a:r>
            <a:r>
              <a:rPr lang="de-DE" err="1">
                <a:solidFill>
                  <a:schemeClr val="bg1"/>
                </a:solidFill>
              </a:rPr>
              <a:t>einzeilg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-Anweisungen</a:t>
            </a:r>
            <a:r>
              <a:rPr lang="de-DE">
                <a:solidFill>
                  <a:schemeClr val="bg1"/>
                </a:solidFill>
              </a:rPr>
              <a:t> wie Import-Befehle in Java: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>
                <a:solidFill>
                  <a:schemeClr val="bg1"/>
                </a:solidFill>
              </a:rPr>
              <a:t>für Bibliotheken ("System")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>
                <a:solidFill>
                  <a:schemeClr val="bg1"/>
                </a:solidFill>
              </a:rPr>
              <a:t>für eigenen Code ("Projekt")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104272"/>
              <a:gd name="adj2" fmla="val -351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Definition </a:t>
            </a:r>
            <a:r>
              <a:rPr lang="de-DE">
                <a:solidFill>
                  <a:schemeClr val="bg1"/>
                </a:solidFill>
              </a:rPr>
              <a:t>der Klasse mit </a:t>
            </a:r>
            <a:r>
              <a:rPr lang="de-DE" b="1">
                <a:solidFill>
                  <a:schemeClr val="bg1"/>
                </a:solidFill>
              </a:rPr>
              <a:t>Deklaration </a:t>
            </a:r>
            <a:r>
              <a:rPr lang="de-DE">
                <a:solidFill>
                  <a:schemeClr val="bg1"/>
                </a:solidFill>
              </a:rPr>
              <a:t>der Methoden</a:t>
            </a: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4969245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624810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796154" y="5005535"/>
            <a:ext cx="4808294" cy="462187"/>
          </a:xfrm>
          <a:prstGeom prst="wedgeRoundRectCallout">
            <a:avLst>
              <a:gd name="adj1" fmla="val -65709"/>
              <a:gd name="adj2" fmla="val 8027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"Members" = Methoden + Attribute</a:t>
            </a: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"Building.hpp"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"Creating building with "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" floors."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..."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Header und </a:t>
            </a:r>
            <a:r>
              <a:rPr lang="de-DE" altLang="de-DE" u="sng" noProof="0" dirty="0"/>
              <a:t>Implementierungs</a:t>
            </a:r>
            <a:r>
              <a:rPr lang="de-DE" altLang="de-DE" noProof="0" dirty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Using</a:t>
            </a:r>
            <a:r>
              <a:rPr lang="de-DE" b="1">
                <a:solidFill>
                  <a:schemeClr val="bg1"/>
                </a:solidFill>
              </a:rPr>
              <a:t>-Befehle</a:t>
            </a:r>
            <a:r>
              <a:rPr lang="de-DE">
                <a:solidFill>
                  <a:schemeClr val="bg1"/>
                </a:solidFill>
              </a:rPr>
              <a:t> sind wie statische Imports in Java (</a:t>
            </a:r>
            <a:r>
              <a:rPr lang="de-DE" i="1">
                <a:solidFill>
                  <a:schemeClr val="bg1"/>
                </a:solidFill>
              </a:rPr>
              <a:t>cout</a:t>
            </a:r>
            <a:r>
              <a:rPr lang="de-DE">
                <a:solidFill>
                  <a:schemeClr val="bg1"/>
                </a:solidFill>
              </a:rPr>
              <a:t> statt </a:t>
            </a:r>
            <a:r>
              <a:rPr lang="de-DE" i="1" err="1">
                <a:solidFill>
                  <a:schemeClr val="bg1"/>
                </a:solidFill>
              </a:rPr>
              <a:t>std</a:t>
            </a:r>
            <a:r>
              <a:rPr lang="de-DE" i="1">
                <a:solidFill>
                  <a:schemeClr val="bg1"/>
                </a:solidFill>
              </a:rPr>
              <a:t>::</a:t>
            </a:r>
            <a:r>
              <a:rPr lang="de-DE" i="1" err="1">
                <a:solidFill>
                  <a:schemeClr val="bg1"/>
                </a:solidFill>
              </a:rPr>
              <a:t>cout</a:t>
            </a:r>
            <a:r>
              <a:rPr lang="de-DE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VORSICHT</a:t>
            </a:r>
            <a:r>
              <a:rPr lang="de-DE">
                <a:solidFill>
                  <a:schemeClr val="bg1"/>
                </a:solidFill>
              </a:rPr>
              <a:t>: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de-DE">
                <a:solidFill>
                  <a:schemeClr val="bg1"/>
                </a:solidFill>
              </a:rPr>
              <a:t>'s sollten stets hinter den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#includes</a:t>
            </a:r>
            <a:r>
              <a:rPr lang="de-DE">
                <a:solidFill>
                  <a:schemeClr val="bg1"/>
                </a:solidFill>
              </a:rPr>
              <a:t> auftreten.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Header-Datei</a:t>
            </a:r>
            <a:r>
              <a:rPr lang="de-DE" dirty="0">
                <a:solidFill>
                  <a:schemeClr val="bg1"/>
                </a:solidFill>
              </a:rPr>
              <a:t> wird eingebunden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468312" y="1987550"/>
            <a:ext cx="5183807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Warum ist die Trennung in Header- und Implementierungsdateien </a:t>
            </a:r>
            <a:r>
              <a:rPr lang="de-DE" altLang="de-DE" sz="1800" dirty="0"/>
              <a:t>hilfreich</a:t>
            </a:r>
            <a:r>
              <a:rPr lang="de-DE" altLang="de-DE" sz="1800" b="0" dirty="0"/>
              <a:t>?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dirty="0"/>
              <a:t>Was sind mögliche </a:t>
            </a:r>
            <a:r>
              <a:rPr lang="de-DE" altLang="de-DE" sz="1800" dirty="0"/>
              <a:t>Nachteile</a:t>
            </a:r>
            <a:r>
              <a:rPr lang="de-DE" altLang="de-DE" sz="1800" b="0" dirty="0"/>
              <a:t> der Trennung in Header- und Implementierungsdateien? </a:t>
            </a:r>
          </a:p>
        </p:txBody>
      </p:sp>
    </p:spTree>
    <p:extLst>
      <p:ext uri="{BB962C8B-B14F-4D97-AF65-F5344CB8AC3E}">
        <p14:creationId xmlns:p14="http://schemas.microsoft.com/office/powerpoint/2010/main" val="3126653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noProof="0" dirty="0"/>
              <a:t>Idee des Praktikums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/>
              <a:t>Vortragsteil</a:t>
            </a:r>
            <a:r>
              <a:rPr lang="de-DE" sz="2200" noProof="0" dirty="0"/>
              <a:t>	vermittelt 	</a:t>
            </a:r>
            <a:r>
              <a:rPr lang="de-DE" sz="2200" b="1" noProof="0" dirty="0"/>
              <a:t>Konzepte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 dirty="0"/>
              <a:t>Übung</a:t>
            </a:r>
            <a:r>
              <a:rPr lang="de-DE" sz="2200" noProof="0" dirty="0"/>
              <a:t> 	vermittelt 	</a:t>
            </a:r>
            <a:r>
              <a:rPr lang="de-DE" sz="2200" b="1" noProof="0" dirty="0"/>
              <a:t>praktische Kenntnisse</a:t>
            </a:r>
            <a:br>
              <a:rPr lang="de-DE" sz="2200" noProof="0" dirty="0"/>
            </a:br>
            <a:br>
              <a:rPr lang="de-DE" sz="2200" noProof="0" dirty="0"/>
            </a:br>
            <a:endParaRPr lang="de-DE" sz="2200" noProof="0" dirty="0"/>
          </a:p>
          <a:p>
            <a:pPr marL="180975" lvl="1" indent="0" eaLnBrk="1" hangingPunct="1">
              <a:buNone/>
              <a:defRPr/>
            </a:pPr>
            <a:r>
              <a:rPr lang="de-DE" sz="2200" b="1" noProof="0" dirty="0"/>
              <a:t>Basisvoraussetzungen</a:t>
            </a:r>
          </a:p>
          <a:p>
            <a:pPr lvl="1" eaLnBrk="1" hangingPunct="1">
              <a:defRPr/>
            </a:pPr>
            <a:r>
              <a:rPr lang="de-DE" sz="2200" noProof="0" dirty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noProof="0" dirty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noProof="0" dirty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Kompilierung</a:t>
            </a:r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615695" y="4389381"/>
            <a:ext cx="2987317" cy="864000"/>
            <a:chOff x="108047" y="31174"/>
            <a:chExt cx="2987317" cy="864000"/>
          </a:xfrm>
        </p:grpSpPr>
        <p:sp>
          <p:nvSpPr>
            <p:cNvPr id="12" name="Eingekerbter Richtungspfeil 11"/>
            <p:cNvSpPr/>
            <p:nvPr/>
          </p:nvSpPr>
          <p:spPr>
            <a:xfrm>
              <a:off x="108047" y="31174"/>
              <a:ext cx="2987317" cy="86400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Eingekerbter Richtungspfeil 4"/>
            <p:cNvSpPr/>
            <p:nvPr/>
          </p:nvSpPr>
          <p:spPr>
            <a:xfrm>
              <a:off x="540047" y="31174"/>
              <a:ext cx="2123317" cy="864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6007" tIns="18669" rIns="18669" bIns="18669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/>
                <a:t>Compile Time</a:t>
              </a:r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808783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Drei aufeinander aufbauende Phasen </a:t>
            </a:r>
            <a:r>
              <a:rPr lang="en-US" b="1"/>
              <a:t>von Quellcode zur Ausführung</a:t>
            </a:r>
          </a:p>
          <a:p>
            <a:r>
              <a:rPr lang="en-US" b="1"/>
              <a:t>Compile Time</a:t>
            </a:r>
          </a:p>
          <a:p>
            <a:pPr lvl="1"/>
            <a:r>
              <a:rPr lang="en-US"/>
              <a:t>Übersetzung einzelner Einheiten (Dateien) in Objektcode (.java </a:t>
            </a:r>
            <a:r>
              <a:rPr lang="en-US">
                <a:sym typeface="Wingdings" panose="05000000000000000000" pitchFamily="2" charset="2"/>
              </a:rPr>
              <a:t> .class, </a:t>
            </a:r>
            <a:r>
              <a:rPr lang="en-US"/>
              <a:t>.c/.cpp</a:t>
            </a:r>
            <a:r>
              <a:rPr lang="en-US">
                <a:sym typeface="Wingdings" panose="05000000000000000000" pitchFamily="2" charset="2"/>
              </a:rPr>
              <a:t>.o)</a:t>
            </a:r>
            <a:endParaRPr lang="en-US"/>
          </a:p>
          <a:p>
            <a:pPr lvl="1"/>
            <a:r>
              <a:rPr lang="en-US"/>
              <a:t>Alle verwendenten Namen müssen in einer Einheit deklariert, aber nicht definiert sein.</a:t>
            </a:r>
          </a:p>
          <a:p>
            <a:r>
              <a:rPr lang="en-US" b="1"/>
              <a:t>Link Time</a:t>
            </a:r>
          </a:p>
          <a:p>
            <a:pPr lvl="1"/>
            <a:r>
              <a:rPr lang="en-US"/>
              <a:t>Auflösung von Abhängigkeiten ("externe Symbole") zwischen den Object Files</a:t>
            </a:r>
          </a:p>
          <a:p>
            <a:pPr lvl="1"/>
            <a:r>
              <a:rPr lang="en-US"/>
              <a:t>C++: Zu jedem verwendeten Namen muss es (genau) eine Definition geben.</a:t>
            </a:r>
          </a:p>
          <a:p>
            <a:r>
              <a:rPr lang="en-US" b="1"/>
              <a:t>Load Time</a:t>
            </a:r>
          </a:p>
          <a:p>
            <a:pPr lvl="1"/>
            <a:r>
              <a:rPr lang="en-US"/>
              <a:t>Vorbereitung und Start der Programmausführung durch das Betriebsystem</a:t>
            </a:r>
          </a:p>
          <a:p>
            <a:pPr lvl="1"/>
            <a:r>
              <a:rPr lang="de-DE"/>
              <a:t>Speicherbereich zuordnen, dyn. Abhängigkeiten laden, Ausführung von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/>
              <a:t> beginnen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Compile, Link, Load Time</a:t>
            </a:r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1926497498"/>
              </p:ext>
            </p:extLst>
          </p:nvPr>
        </p:nvGraphicFramePr>
        <p:xfrm>
          <a:off x="358775" y="4426870"/>
          <a:ext cx="8532813" cy="2026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8887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Statisches und dynamisches Linken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/>
              <a:t>Statisches Linken</a:t>
            </a:r>
          </a:p>
          <a:p>
            <a:pPr algn="ctr"/>
            <a:r>
              <a:rPr lang="de-DE" sz="1600" b="0" noProof="0" dirty="0"/>
              <a:t>(</a:t>
            </a:r>
            <a:r>
              <a:rPr lang="de-DE" sz="1600" b="0" noProof="0" dirty="0" err="1"/>
              <a:t>Static</a:t>
            </a:r>
            <a:r>
              <a:rPr lang="de-DE" sz="1600" b="0" noProof="0" dirty="0"/>
              <a:t> Libraries und </a:t>
            </a:r>
            <a:r>
              <a:rPr lang="de-DE" sz="1600" b="0" noProof="0" dirty="0" err="1"/>
              <a:t>Shared</a:t>
            </a:r>
            <a:r>
              <a:rPr lang="de-DE" sz="1600" b="0" noProof="0" dirty="0"/>
              <a:t> Archives)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Autofit/>
          </a:bodyPr>
          <a:lstStyle/>
          <a:p>
            <a:r>
              <a:rPr lang="de-DE" sz="2000" noProof="0" dirty="0"/>
              <a:t>Bibliothek muss zur </a:t>
            </a:r>
            <a:r>
              <a:rPr lang="de-DE" sz="2000" b="1" noProof="0" dirty="0" err="1"/>
              <a:t>Linkzeit</a:t>
            </a:r>
            <a:r>
              <a:rPr lang="de-DE" sz="2000" noProof="0" dirty="0"/>
              <a:t> vorhanden sein.</a:t>
            </a:r>
            <a:br>
              <a:rPr lang="de-DE" sz="2000" noProof="0" dirty="0"/>
            </a:br>
            <a:endParaRPr lang="de-DE" sz="2000" noProof="0" dirty="0"/>
          </a:p>
          <a:p>
            <a:r>
              <a:rPr lang="de-DE" sz="2000" noProof="0" dirty="0"/>
              <a:t>"Kopie" der Bibliothek wird im </a:t>
            </a:r>
            <a:r>
              <a:rPr lang="de-DE" sz="2000" noProof="0" dirty="0" err="1"/>
              <a:t>Compilat</a:t>
            </a:r>
            <a:r>
              <a:rPr lang="de-DE" sz="2000" noProof="0" dirty="0"/>
              <a:t> (</a:t>
            </a:r>
            <a:r>
              <a:rPr lang="de-DE" sz="2000" i="1" noProof="0" dirty="0"/>
              <a:t>main.exe</a:t>
            </a:r>
            <a:r>
              <a:rPr lang="de-DE" sz="2000" noProof="0" dirty="0"/>
              <a:t>) abgelegt.</a:t>
            </a:r>
            <a:br>
              <a:rPr lang="de-DE" sz="2000" noProof="0" dirty="0"/>
            </a:br>
            <a:endParaRPr lang="de-DE" sz="2000" noProof="0" dirty="0"/>
          </a:p>
          <a:p>
            <a:r>
              <a:rPr lang="de-DE" sz="2000" noProof="0" dirty="0"/>
              <a:t>Unterschied zwischen SL und SA eher klein</a:t>
            </a:r>
          </a:p>
          <a:p>
            <a:pPr marL="0" indent="0">
              <a:buNone/>
            </a:pPr>
            <a:br>
              <a:rPr lang="de-DE" sz="2000" noProof="0" dirty="0">
                <a:sym typeface="Wingdings" panose="05000000000000000000" pitchFamily="2" charset="2"/>
              </a:rPr>
            </a:br>
            <a:r>
              <a:rPr lang="de-DE" sz="2000" noProof="0" dirty="0">
                <a:sym typeface="Wingdings" panose="05000000000000000000" pitchFamily="2" charset="2"/>
              </a:rPr>
              <a:t> </a:t>
            </a:r>
            <a:r>
              <a:rPr lang="de-DE" sz="2000" noProof="0" dirty="0" err="1">
                <a:sym typeface="Wingdings" panose="05000000000000000000" pitchFamily="2" charset="2"/>
              </a:rPr>
              <a:t>Compilat</a:t>
            </a:r>
            <a:r>
              <a:rPr lang="de-DE" sz="2000" noProof="0" dirty="0">
                <a:sym typeface="Wingdings" panose="05000000000000000000" pitchFamily="2" charset="2"/>
              </a:rPr>
              <a:t> ist "</a:t>
            </a:r>
            <a:r>
              <a:rPr lang="de-DE" sz="2000" b="1" noProof="0" dirty="0" err="1">
                <a:sym typeface="Wingdings" panose="05000000000000000000" pitchFamily="2" charset="2"/>
              </a:rPr>
              <a:t>standalone</a:t>
            </a:r>
            <a:r>
              <a:rPr lang="de-DE" sz="2000" noProof="0" dirty="0">
                <a:sym typeface="Wingdings" panose="05000000000000000000" pitchFamily="2" charset="2"/>
              </a:rPr>
              <a:t>", aber (oft wesentlich) </a:t>
            </a:r>
            <a:r>
              <a:rPr lang="de-DE" sz="2000" b="1" noProof="0" dirty="0">
                <a:sym typeface="Wingdings" panose="05000000000000000000" pitchFamily="2" charset="2"/>
              </a:rPr>
              <a:t>größer</a:t>
            </a:r>
            <a:r>
              <a:rPr lang="de-DE" sz="2000" noProof="0" dirty="0">
                <a:sym typeface="Wingdings" panose="05000000000000000000" pitchFamily="2" charset="2"/>
              </a:rPr>
              <a:t> als beim dynamischen Linken</a:t>
            </a:r>
            <a:endParaRPr lang="de-DE" sz="2000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/>
              <a:t>Dynamisches Linken</a:t>
            </a:r>
          </a:p>
          <a:p>
            <a:pPr algn="ctr"/>
            <a:r>
              <a:rPr lang="de-DE" sz="1600" b="0" noProof="0" dirty="0"/>
              <a:t>(</a:t>
            </a:r>
            <a:r>
              <a:rPr lang="de-DE" sz="1600" b="0" noProof="0" dirty="0" err="1"/>
              <a:t>Shared</a:t>
            </a:r>
            <a:r>
              <a:rPr lang="de-DE" sz="1600" b="0" noProof="0" dirty="0"/>
              <a:t> Objects und DLLs)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Autofit/>
          </a:bodyPr>
          <a:lstStyle/>
          <a:p>
            <a:r>
              <a:rPr lang="de-DE" sz="2000" i="1" noProof="0" dirty="0" err="1"/>
              <a:t>Shared</a:t>
            </a:r>
            <a:r>
              <a:rPr lang="de-DE" sz="2000" i="1" noProof="0" dirty="0"/>
              <a:t> Objects </a:t>
            </a:r>
            <a:r>
              <a:rPr lang="de-DE" sz="2000" noProof="0" dirty="0"/>
              <a:t>müssen zur </a:t>
            </a:r>
            <a:r>
              <a:rPr lang="de-DE" sz="2000" b="1" noProof="0" dirty="0" err="1"/>
              <a:t>Linkzeit</a:t>
            </a:r>
            <a:r>
              <a:rPr lang="de-DE" sz="2000" noProof="0" dirty="0"/>
              <a:t> und zur </a:t>
            </a:r>
            <a:r>
              <a:rPr lang="de-DE" sz="2000" b="1" noProof="0" dirty="0"/>
              <a:t>Ladezeit</a:t>
            </a:r>
            <a:r>
              <a:rPr lang="de-DE" sz="2000" noProof="0" dirty="0"/>
              <a:t> vorhanden sein.</a:t>
            </a:r>
            <a:br>
              <a:rPr lang="de-DE" sz="2000" noProof="0" dirty="0"/>
            </a:br>
            <a:endParaRPr lang="de-DE" sz="2000" noProof="0" dirty="0"/>
          </a:p>
          <a:p>
            <a:r>
              <a:rPr lang="de-DE" sz="2000" i="1" noProof="0" dirty="0"/>
              <a:t>DLLs </a:t>
            </a:r>
            <a:r>
              <a:rPr lang="de-DE" sz="2000" noProof="0" dirty="0"/>
              <a:t>müssen </a:t>
            </a:r>
            <a:r>
              <a:rPr lang="de-DE" sz="2000" b="1" noProof="0" dirty="0"/>
              <a:t>nicht</a:t>
            </a:r>
            <a:r>
              <a:rPr lang="de-DE" sz="2000" noProof="0" dirty="0"/>
              <a:t> zur </a:t>
            </a:r>
            <a:r>
              <a:rPr lang="de-DE" sz="2000" b="1" noProof="0" dirty="0" err="1"/>
              <a:t>Linkzeit</a:t>
            </a:r>
            <a:r>
              <a:rPr lang="de-DE" sz="2000" noProof="0" dirty="0"/>
              <a:t> und </a:t>
            </a:r>
            <a:r>
              <a:rPr lang="de-DE" sz="2000" b="1" noProof="0" dirty="0"/>
              <a:t>nur beim konkreten Aufruf </a:t>
            </a:r>
            <a:r>
              <a:rPr lang="de-DE" sz="2000" noProof="0" dirty="0"/>
              <a:t>zur </a:t>
            </a:r>
            <a:r>
              <a:rPr lang="de-DE" sz="2000" b="1" noProof="0" dirty="0"/>
              <a:t>Laufzeit</a:t>
            </a:r>
            <a:r>
              <a:rPr lang="de-DE" sz="2000" noProof="0" dirty="0"/>
              <a:t> verfügbar sein (werden aber zur </a:t>
            </a:r>
            <a:r>
              <a:rPr lang="de-DE" sz="2000" noProof="0" dirty="0" err="1"/>
              <a:t>Linkzeit</a:t>
            </a:r>
            <a:r>
              <a:rPr lang="de-DE" sz="2000" noProof="0" dirty="0"/>
              <a:t> von einer LIB-Datei begleitet).</a:t>
            </a:r>
          </a:p>
          <a:p>
            <a:pPr marL="0" indent="0">
              <a:buNone/>
            </a:pPr>
            <a:r>
              <a:rPr lang="de-DE" sz="2000" noProof="0" dirty="0">
                <a:sym typeface="Wingdings" panose="05000000000000000000" pitchFamily="2" charset="2"/>
              </a:rPr>
              <a:t></a:t>
            </a:r>
            <a:r>
              <a:rPr lang="de-DE" sz="2000" noProof="0" dirty="0" err="1">
                <a:sym typeface="Wingdings" panose="05000000000000000000" pitchFamily="2" charset="2"/>
              </a:rPr>
              <a:t>Compilat</a:t>
            </a:r>
            <a:r>
              <a:rPr lang="de-DE" sz="2000" noProof="0" dirty="0">
                <a:sym typeface="Wingdings" panose="05000000000000000000" pitchFamily="2" charset="2"/>
              </a:rPr>
              <a:t> ist "</a:t>
            </a:r>
            <a:r>
              <a:rPr lang="de-DE" sz="2000" b="1" noProof="0" dirty="0">
                <a:sym typeface="Wingdings" panose="05000000000000000000" pitchFamily="2" charset="2"/>
              </a:rPr>
              <a:t>minimal</a:t>
            </a:r>
            <a:r>
              <a:rPr lang="de-DE" sz="2000" noProof="0" dirty="0">
                <a:sym typeface="Wingdings" panose="05000000000000000000" pitchFamily="2" charset="2"/>
              </a:rPr>
              <a:t>", braucht aber zur Laufzeit </a:t>
            </a:r>
            <a:r>
              <a:rPr lang="de-DE" sz="2000" b="1" noProof="0" dirty="0">
                <a:sym typeface="Wingdings" panose="05000000000000000000" pitchFamily="2" charset="2"/>
              </a:rPr>
              <a:t>zusätzliche Abhängigkeiten</a:t>
            </a:r>
            <a:endParaRPr lang="de-DE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java Main.class</a:t>
            </a: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18" grpId="0" animBg="1"/>
      <p:bldP spid="17420" grpId="0" animBg="1"/>
      <p:bldP spid="86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  <a:r>
                    <a:rPr lang="de-DE" altLang="de-DE" sz="1800" b="0"/>
                    <a:t> (</a:t>
                  </a:r>
                  <a:r>
                    <a:rPr lang="de-DE" altLang="de-DE" sz="1800" b="0" i="1"/>
                    <a:t>*.o</a:t>
                  </a:r>
                  <a:r>
                    <a:rPr lang="de-DE" altLang="de-DE" sz="1800" b="0"/>
                    <a:t>)</a:t>
                  </a:r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Building.cpp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Building.cpp *</a:t>
            </a: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Building.o</a:t>
            </a: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/>
                  <a:t>Maschinencode</a:t>
                </a:r>
                <a:r>
                  <a:rPr lang="de-DE" altLang="de-DE" sz="1800" b="0"/>
                  <a:t> (main.exe,</a:t>
                </a:r>
                <a:br>
                  <a:rPr lang="de-DE" altLang="de-DE" sz="1800" b="0"/>
                </a:br>
                <a:r>
                  <a:rPr lang="de-DE" altLang="de-DE" sz="1800" b="0"/>
                  <a:t>mylib.dll, </a:t>
                </a:r>
                <a:r>
                  <a:rPr lang="de-DE" altLang="de-DE" sz="1800" b="0" err="1"/>
                  <a:t>mylib.a</a:t>
                </a:r>
                <a:r>
                  <a:rPr lang="de-DE" altLang="de-DE" sz="1800" b="0" i="1"/>
                  <a:t>)</a:t>
                </a:r>
                <a:endParaRPr lang="de-DE" altLang="de-DE" sz="1800" b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/>
                    <a:t>(</a:t>
                  </a:r>
                  <a:r>
                    <a:rPr lang="de-DE" altLang="de-DE" sz="1800" b="0" i="1"/>
                    <a:t>*.o</a:t>
                  </a:r>
                  <a:r>
                    <a:rPr lang="de-DE" altLang="de-DE" sz="1800" b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Bibliotheken</a:t>
                  </a:r>
                  <a:br>
                    <a:rPr lang="de-DE" altLang="de-DE" sz="1800" b="0"/>
                  </a:br>
                  <a:r>
                    <a:rPr lang="de-DE" altLang="de-DE" sz="1800" b="0"/>
                    <a:t>(*.</a:t>
                  </a:r>
                  <a:r>
                    <a:rPr lang="de-DE" altLang="de-DE" sz="1800" b="0" err="1"/>
                    <a:t>dll</a:t>
                  </a:r>
                  <a:r>
                    <a:rPr lang="de-DE" altLang="de-DE" sz="1800" b="0"/>
                    <a:t>, *.a, *.so)</a:t>
                  </a:r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bearbeitet </a:t>
            </a:r>
            <a:r>
              <a:rPr lang="de-DE" b="1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Objektdateien müssen </a:t>
            </a:r>
            <a:r>
              <a:rPr lang="de-DE" b="1">
                <a:solidFill>
                  <a:schemeClr val="bg1"/>
                </a:solidFill>
              </a:rPr>
              <a:t>untereinander</a:t>
            </a:r>
            <a:r>
              <a:rPr lang="de-DE">
                <a:solidFill>
                  <a:schemeClr val="bg1"/>
                </a:solidFill>
              </a:rPr>
              <a:t> und auch mit </a:t>
            </a:r>
            <a:r>
              <a:rPr lang="de-DE" b="1">
                <a:solidFill>
                  <a:schemeClr val="bg1"/>
                </a:solidFill>
              </a:rPr>
              <a:t>Bibliotheken</a:t>
            </a:r>
            <a:r>
              <a:rPr lang="de-DE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Unterschiede </a:t>
            </a:r>
            <a:r>
              <a:rPr lang="de-DE" noProof="0" dirty="0"/>
              <a:t>zwischen Java- </a:t>
            </a:r>
            <a:r>
              <a:rPr lang="de-DE" noProof="0"/>
              <a:t>und </a:t>
            </a:r>
            <a:br>
              <a:rPr lang="de-DE" noProof="0"/>
            </a:br>
            <a:r>
              <a:rPr lang="de-DE" noProof="0"/>
              <a:t>C/C++-</a:t>
            </a:r>
            <a:r>
              <a:rPr lang="de-DE" noProof="0" dirty="0"/>
              <a:t>Compiler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/>
              <a:t>Java</a:t>
            </a:r>
            <a:endParaRPr lang="de-DE" noProof="0" dirty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/>
              <a:t>Java-Code </a:t>
            </a:r>
            <a:r>
              <a:rPr lang="de-DE" b="1" noProof="0" dirty="0">
                <a:sym typeface="Wingdings" panose="05000000000000000000" pitchFamily="2" charset="2"/>
              </a:rPr>
              <a:t> Java-Bytecode </a:t>
            </a:r>
            <a:r>
              <a:rPr lang="de-DE" noProof="0" dirty="0">
                <a:sym typeface="Wingdings" panose="05000000000000000000" pitchFamily="2" charset="2"/>
              </a:rPr>
              <a:t>(relativ ähnliche Struktur)</a:t>
            </a:r>
          </a:p>
          <a:p>
            <a:pPr marL="514350" lvl="1" indent="-342900">
              <a:buFont typeface="Arial" panose="020B0604020202020204" pitchFamily="34" charset="0"/>
              <a:buChar char="─"/>
            </a:pPr>
            <a:r>
              <a:rPr lang="de-DE" noProof="0" dirty="0">
                <a:sym typeface="Wingdings" panose="05000000000000000000" pitchFamily="2" charset="2"/>
              </a:rPr>
              <a:t>1:1-Beziehung zwischen .</a:t>
            </a:r>
            <a:r>
              <a:rPr lang="de-DE" noProof="0" dirty="0" err="1">
                <a:sym typeface="Wingdings" panose="05000000000000000000" pitchFamily="2" charset="2"/>
              </a:rPr>
              <a:t>java</a:t>
            </a:r>
            <a:r>
              <a:rPr lang="de-DE" noProof="0" dirty="0">
                <a:sym typeface="Wingdings" panose="05000000000000000000" pitchFamily="2" charset="2"/>
              </a:rPr>
              <a:t>- und .</a:t>
            </a:r>
            <a:r>
              <a:rPr lang="de-DE" noProof="0" dirty="0" err="1">
                <a:sym typeface="Wingdings" panose="05000000000000000000" pitchFamily="2" charset="2"/>
              </a:rPr>
              <a:t>class</a:t>
            </a:r>
            <a:r>
              <a:rPr lang="de-DE" noProof="0" dirty="0">
                <a:sym typeface="Wingdings" panose="05000000000000000000" pitchFamily="2" charset="2"/>
              </a:rPr>
              <a:t>-Dateien  inkrementelle </a:t>
            </a:r>
            <a:r>
              <a:rPr lang="de-DE" noProof="0" dirty="0" err="1">
                <a:sym typeface="Wingdings" panose="05000000000000000000" pitchFamily="2" charset="2"/>
              </a:rPr>
              <a:t>Compilierung</a:t>
            </a:r>
            <a:endParaRPr lang="de-DE" noProof="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>
                <a:sym typeface="Wingdings" panose="05000000000000000000" pitchFamily="2" charset="2"/>
              </a:rPr>
              <a:t>Sprachumfang </a:t>
            </a:r>
            <a:r>
              <a:rPr lang="de-DE" b="1" noProof="0" dirty="0">
                <a:sym typeface="Wingdings" panose="05000000000000000000" pitchFamily="2" charset="2"/>
              </a:rPr>
              <a:t>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>
                <a:sym typeface="Wingdings" panose="05000000000000000000" pitchFamily="2" charset="2"/>
              </a:rPr>
              <a:t>Optimierungen</a:t>
            </a:r>
            <a:r>
              <a:rPr lang="de-DE" noProof="0" dirty="0">
                <a:sym typeface="Wingdings" panose="05000000000000000000" pitchFamily="2" charset="2"/>
              </a:rPr>
              <a:t>: fast ausschließlich zur </a:t>
            </a:r>
            <a:r>
              <a:rPr lang="de-DE" b="1" noProof="0" dirty="0">
                <a:sym typeface="Wingdings" panose="05000000000000000000" pitchFamily="2" charset="2"/>
              </a:rPr>
              <a:t>Laufzeit</a:t>
            </a:r>
            <a:r>
              <a:rPr lang="de-DE" noProof="0" dirty="0">
                <a:sym typeface="Wingdings" panose="05000000000000000000" pitchFamily="2" charset="2"/>
              </a:rPr>
              <a:t> durch die JVM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>
                <a:sym typeface="Wingdings" panose="05000000000000000000" pitchFamily="2" charset="2"/>
              </a:rPr>
              <a:t>Auflösung </a:t>
            </a:r>
            <a:r>
              <a:rPr lang="de-DE" b="1" noProof="0" dirty="0">
                <a:sym typeface="Wingdings" panose="05000000000000000000" pitchFamily="2" charset="2"/>
              </a:rPr>
              <a:t>externer Abhängigkeiten </a:t>
            </a:r>
            <a:r>
              <a:rPr lang="de-DE" noProof="0" dirty="0">
                <a:sym typeface="Wingdings" panose="05000000000000000000" pitchFamily="2" charset="2"/>
              </a:rPr>
              <a:t>über Java </a:t>
            </a:r>
            <a:r>
              <a:rPr lang="de-DE" b="1" noProof="0" dirty="0" err="1">
                <a:sym typeface="Wingdings" panose="05000000000000000000" pitchFamily="2" charset="2"/>
              </a:rPr>
              <a:t>Classpath</a:t>
            </a:r>
            <a:r>
              <a:rPr lang="de-DE" dirty="0">
                <a:sym typeface="Wingdings" panose="05000000000000000000" pitchFamily="2" charset="2"/>
              </a:rPr>
              <a:t> (~ </a:t>
            </a:r>
            <a:r>
              <a:rPr lang="de-DE" dirty="0" err="1">
                <a:sym typeface="Wingdings" panose="05000000000000000000" pitchFamily="2" charset="2"/>
              </a:rPr>
              <a:t>dyn</a:t>
            </a:r>
            <a:r>
              <a:rPr lang="de-DE" dirty="0">
                <a:sym typeface="Wingdings" panose="05000000000000000000" pitchFamily="2" charset="2"/>
              </a:rPr>
              <a:t>. Linken)</a:t>
            </a:r>
            <a:endParaRPr lang="de-DE" noProof="0" dirty="0"/>
          </a:p>
          <a:p>
            <a:pPr marL="0" indent="0">
              <a:buNone/>
            </a:pPr>
            <a:endParaRPr lang="de-DE" b="1" noProof="0" dirty="0"/>
          </a:p>
          <a:p>
            <a:pPr marL="0" indent="0">
              <a:buNone/>
            </a:pPr>
            <a:r>
              <a:rPr lang="de-DE" b="1" noProof="0" dirty="0"/>
              <a:t>C/C++</a:t>
            </a:r>
            <a:endParaRPr lang="de-DE" noProof="0" dirty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/>
              <a:t>C/C++-Code </a:t>
            </a:r>
            <a:r>
              <a:rPr lang="de-DE" b="1" noProof="0" dirty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>
                <a:sym typeface="Wingdings" panose="05000000000000000000" pitchFamily="2" charset="2"/>
              </a:rPr>
              <a:t>Komplexere Transformation, (oft) inklusive Linken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>
                <a:sym typeface="Wingdings" panose="05000000000000000000" pitchFamily="2" charset="2"/>
              </a:rPr>
              <a:t>Im einfachsten Fall: eine "fette" Datei als Ergebnis  keine </a:t>
            </a:r>
            <a:r>
              <a:rPr lang="de-DE" noProof="0" dirty="0" err="1">
                <a:sym typeface="Wingdings" panose="05000000000000000000" pitchFamily="2" charset="2"/>
              </a:rPr>
              <a:t>Inkrementalität</a:t>
            </a:r>
            <a:endParaRPr lang="de-DE" noProof="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/>
              <a:t>Auflösung von</a:t>
            </a:r>
            <a:r>
              <a:rPr lang="de-DE" b="1" noProof="0" dirty="0"/>
              <a:t> externen Abhängigkeiten</a:t>
            </a:r>
            <a:r>
              <a:rPr lang="de-DE" noProof="0" dirty="0"/>
              <a:t> über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/>
              <a:t>(</a:t>
            </a:r>
            <a:r>
              <a:rPr lang="de-DE" noProof="0" dirty="0" err="1"/>
              <a:t>Compile</a:t>
            </a:r>
            <a:r>
              <a:rPr lang="de-DE" noProof="0" dirty="0"/>
              <a:t>-Schritt) und statisches/dynamisches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/>
              <a:t>Optimierungen zur </a:t>
            </a:r>
            <a:r>
              <a:rPr lang="de-DE" b="1" noProof="0" dirty="0" err="1"/>
              <a:t>Compile</a:t>
            </a:r>
            <a:r>
              <a:rPr lang="de-DE" b="1" noProof="0" dirty="0"/>
              <a:t>-Zeit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557711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Java </a:t>
            </a:r>
            <a:r>
              <a:rPr lang="de-DE" noProof="0" dirty="0"/>
              <a:t>vs. C</a:t>
            </a:r>
            <a:r>
              <a:rPr lang="de-DE" noProof="0"/>
              <a:t>++: </a:t>
            </a:r>
            <a:br>
              <a:rPr lang="de-DE" noProof="0"/>
            </a:br>
            <a:r>
              <a:rPr lang="de-DE" noProof="0"/>
              <a:t>(Vermeintliche) Stärken und Schwächen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noProof="0" dirty="0"/>
              <a:t>Plattformunabhängigkeit</a:t>
            </a:r>
            <a:r>
              <a:rPr lang="de-DE" noProof="0" dirty="0"/>
              <a:t>?</a:t>
            </a:r>
          </a:p>
          <a:p>
            <a:pPr lvl="1"/>
            <a:r>
              <a:rPr lang="de-DE" b="1" noProof="0" dirty="0"/>
              <a:t>Java</a:t>
            </a:r>
            <a:r>
              <a:rPr lang="de-DE" noProof="0" dirty="0"/>
              <a:t>: "Binary" kann "überall" verwendet werden ("Write </a:t>
            </a:r>
            <a:r>
              <a:rPr lang="de-DE" noProof="0" dirty="0" err="1"/>
              <a:t>once</a:t>
            </a:r>
            <a:r>
              <a:rPr lang="de-DE" noProof="0" dirty="0"/>
              <a:t>, </a:t>
            </a:r>
            <a:r>
              <a:rPr lang="de-DE" noProof="0" dirty="0" err="1"/>
              <a:t>run</a:t>
            </a:r>
            <a:r>
              <a:rPr lang="de-DE" noProof="0" dirty="0"/>
              <a:t> </a:t>
            </a:r>
            <a:r>
              <a:rPr lang="de-DE" noProof="0" dirty="0" err="1"/>
              <a:t>anywhere</a:t>
            </a:r>
            <a:r>
              <a:rPr lang="de-DE" noProof="0" dirty="0"/>
              <a:t>"). Achtung bei Pfad-/Dateinamen</a:t>
            </a:r>
          </a:p>
          <a:p>
            <a:pPr lvl="1"/>
            <a:r>
              <a:rPr lang="de-DE" b="1" noProof="0" dirty="0"/>
              <a:t>C++</a:t>
            </a:r>
            <a:r>
              <a:rPr lang="de-DE" noProof="0" dirty="0"/>
              <a:t>: Muss neu kompiliert werden, Standardbibliothek/STL/Boost stellen sicher, dass nur minimale Plattformabhängigkeiten bestehen ("Write </a:t>
            </a:r>
            <a:r>
              <a:rPr lang="de-DE" noProof="0" dirty="0" err="1"/>
              <a:t>once</a:t>
            </a:r>
            <a:r>
              <a:rPr lang="de-DE" noProof="0" dirty="0"/>
              <a:t>, </a:t>
            </a:r>
            <a:r>
              <a:rPr lang="de-DE" noProof="0" dirty="0" err="1"/>
              <a:t>compile</a:t>
            </a:r>
            <a:r>
              <a:rPr lang="de-DE" noProof="0" dirty="0"/>
              <a:t> </a:t>
            </a:r>
            <a:r>
              <a:rPr lang="de-DE" noProof="0" dirty="0" err="1"/>
              <a:t>anywhere</a:t>
            </a:r>
            <a:r>
              <a:rPr lang="de-DE" noProof="0" dirty="0"/>
              <a:t>")</a:t>
            </a:r>
          </a:p>
          <a:p>
            <a:pPr lvl="1"/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Geschwindigkeit</a:t>
            </a:r>
            <a:r>
              <a:rPr lang="de-DE" noProof="0" dirty="0"/>
              <a:t>?</a:t>
            </a:r>
          </a:p>
          <a:p>
            <a:pPr lvl="1"/>
            <a:r>
              <a:rPr lang="de-DE" noProof="0" dirty="0"/>
              <a:t>(Ausführungsgeschwindigkeit vs. Entwicklungsgeschwindigkeit (inkl. Testen/Debugging)?)</a:t>
            </a:r>
          </a:p>
          <a:p>
            <a:pPr lvl="1"/>
            <a:r>
              <a:rPr lang="de-DE" b="1" noProof="0" dirty="0"/>
              <a:t>Java</a:t>
            </a:r>
            <a:r>
              <a:rPr lang="de-DE" noProof="0" dirty="0"/>
              <a:t>: (sozusagen) interpretiert, aber mit Just-in-Time </a:t>
            </a:r>
            <a:r>
              <a:rPr lang="de-DE" noProof="0" dirty="0" err="1"/>
              <a:t>Compilation</a:t>
            </a:r>
            <a:endParaRPr lang="de-DE" noProof="0" dirty="0"/>
          </a:p>
          <a:p>
            <a:pPr lvl="1"/>
            <a:r>
              <a:rPr lang="de-DE" b="1" noProof="0" dirty="0"/>
              <a:t>C++</a:t>
            </a:r>
            <a:r>
              <a:rPr lang="de-DE" noProof="0" dirty="0"/>
              <a:t>: deutlich größerer Sprachumfang, schwieriger zu meistern</a:t>
            </a:r>
          </a:p>
          <a:p>
            <a:pPr lvl="1"/>
            <a:r>
              <a:rPr lang="de-DE" noProof="0" dirty="0"/>
              <a:t>Spannendes Paper von Google: </a:t>
            </a:r>
            <a:r>
              <a:rPr lang="de-DE" noProof="0" dirty="0">
                <a:hlinkClick r:id="rId3"/>
              </a:rPr>
              <a:t>https://research.google.com/pubs/pub37122.html</a:t>
            </a:r>
            <a:r>
              <a:rPr lang="de-DE" noProof="0" dirty="0"/>
              <a:t> </a:t>
            </a:r>
          </a:p>
          <a:p>
            <a:pPr lvl="1"/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Sicherheit</a:t>
            </a:r>
            <a:r>
              <a:rPr lang="de-DE" noProof="0" dirty="0"/>
              <a:t>?</a:t>
            </a:r>
          </a:p>
          <a:p>
            <a:pPr lvl="1"/>
            <a:r>
              <a:rPr lang="de-DE" b="1" noProof="0" dirty="0"/>
              <a:t>Java</a:t>
            </a:r>
            <a:r>
              <a:rPr lang="de-DE" noProof="0" dirty="0"/>
              <a:t>: Angriffe über Schwächen in der JVM möglich</a:t>
            </a:r>
          </a:p>
          <a:p>
            <a:pPr lvl="1"/>
            <a:r>
              <a:rPr lang="de-DE" b="1" noProof="0" dirty="0"/>
              <a:t>C++</a:t>
            </a:r>
            <a:r>
              <a:rPr lang="de-DE" noProof="0" dirty="0"/>
              <a:t>: Zahlreiche Angriffe über Speicherüberläufe (Stichwort: Nullterminierung </a:t>
            </a:r>
            <a:r>
              <a:rPr lang="de-DE" dirty="0"/>
              <a:t>bei </a:t>
            </a:r>
            <a:r>
              <a:rPr lang="de-DE" noProof="0" dirty="0"/>
              <a:t>Strings)</a:t>
            </a:r>
          </a:p>
        </p:txBody>
      </p:sp>
    </p:spTree>
    <p:extLst>
      <p:ext uri="{BB962C8B-B14F-4D97-AF65-F5344CB8AC3E}">
        <p14:creationId xmlns:p14="http://schemas.microsoft.com/office/powerpoint/2010/main" val="233881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dirty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3F7F5F"/>
                </a:solidFill>
                <a:latin typeface="Consolas" pitchFamily="49" charset="0"/>
              </a:rPr>
              <a:t>/* BUILDING_HPP_ 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Guard</a:t>
            </a:r>
            <a:r>
              <a:rPr lang="de-DE">
                <a:solidFill>
                  <a:schemeClr val="bg1"/>
                </a:solidFill>
              </a:rPr>
              <a:t>: schützt vor mehrmaligem Einbinden von </a:t>
            </a:r>
            <a:r>
              <a:rPr lang="de-DE" i="1">
                <a:solidFill>
                  <a:schemeClr val="bg1"/>
                </a:solidFill>
              </a:rPr>
              <a:t>Building.h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Dadurch können wir </a:t>
            </a:r>
            <a:r>
              <a:rPr lang="de-DE" b="1">
                <a:solidFill>
                  <a:schemeClr val="bg1"/>
                </a:solidFill>
              </a:rPr>
              <a:t>alle benötigten Header überall (beliebig oft) einbinden.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23418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/>
              <a:t>-Konstanten auswerten (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/>
              <a:t>-Anweisungen </a:t>
            </a:r>
            <a:r>
              <a:rPr lang="en-US">
                <a:sym typeface="Wingdings" panose="05000000000000000000" pitchFamily="2" charset="2"/>
              </a:rPr>
              <a:t>durch </a:t>
            </a:r>
            <a:r>
              <a:rPr lang="en-US"/>
              <a:t>Dateiinhalt ersetzen (rekursiv!)</a:t>
            </a:r>
            <a:endParaRPr lang="en-US" b="1"/>
          </a:p>
          <a:p>
            <a:pPr marL="285750" indent="-285750" algn="l">
              <a:buFontTx/>
              <a:buChar char="-"/>
            </a:pPr>
            <a:endParaRPr lang="en-US" b="1"/>
          </a:p>
          <a:p>
            <a:pPr algn="l"/>
            <a:r>
              <a:rPr lang="en-US" b="1"/>
              <a:t>Weitere </a:t>
            </a:r>
            <a:r>
              <a:rPr lang="en-US" b="1" err="1"/>
              <a:t>Anwendungsfälle</a:t>
            </a:r>
            <a:r>
              <a:rPr lang="en-US" b="1"/>
              <a:t> des </a:t>
            </a:r>
            <a:r>
              <a:rPr lang="en-US" b="1" err="1"/>
              <a:t>Präprozessors</a:t>
            </a:r>
            <a:r>
              <a:rPr lang="en-US" b="1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/>
              <a:t> vs.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</a:p>
          <a:p>
            <a:pPr marL="285750" indent="-285750" algn="l">
              <a:buFontTx/>
              <a:buChar char="-"/>
            </a:pPr>
            <a:r>
              <a:rPr lang="en-US" err="1"/>
              <a:t>Betriebssystemerkennung</a:t>
            </a:r>
            <a:r>
              <a:rPr lang="en-US"/>
              <a:t> (</a:t>
            </a:r>
            <a:r>
              <a:rPr lang="en-US" err="1"/>
              <a:t>z.B</a:t>
            </a:r>
            <a:r>
              <a:rPr lang="en-US"/>
              <a:t>.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(in C)</a:t>
            </a:r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https://en.wikipedia.org/wiki/Include_guard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Was passiert ohne </a:t>
            </a:r>
            <a:r>
              <a:rPr lang="de-DE" noProof="0" dirty="0" err="1"/>
              <a:t>Include</a:t>
            </a:r>
            <a:r>
              <a:rPr lang="de-DE" noProof="0" dirty="0"/>
              <a:t> </a:t>
            </a:r>
            <a:r>
              <a:rPr lang="de-DE" noProof="0" dirty="0" err="1"/>
              <a:t>Guards</a:t>
            </a:r>
            <a:r>
              <a:rPr lang="de-DE" noProof="0" dirty="0"/>
              <a:t>?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/>
              <a:t>Vor dem Präprozessor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/>
              <a:t>Nach dem Präprozessor</a:t>
            </a:r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http://en.cppreference.com/w/cpp/language/definition#One_Definition_Rule</a:t>
            </a:r>
            <a:r>
              <a:rPr lang="en-US" sz="1200"/>
              <a:t> </a:t>
            </a:r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Floor.hpp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"Floor.hpp" (recursive)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One-Definition Rule</a:t>
            </a:r>
            <a:r>
              <a:rPr lang="de-DE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 Klasse/Methode/… darf höchstens einmal definitert werden</a:t>
            </a: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Zusammenhang zwischen C, C++ und Java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C "1.0" 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ANSI C/C89 (1989)</a:t>
            </a:r>
            <a:br>
              <a:rPr lang="de-DE" b="1" dirty="0"/>
            </a:br>
            <a:r>
              <a:rPr lang="de-DE" b="1" dirty="0"/>
              <a:t>"</a:t>
            </a:r>
            <a:r>
              <a:rPr lang="en-US" dirty="0"/>
              <a:t>Programming Language 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C++ "1.0" 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feil nach links 29"/>
          <p:cNvSpPr/>
          <p:nvPr/>
        </p:nvSpPr>
        <p:spPr bwMode="auto">
          <a:xfrm>
            <a:off x="4155518" y="1510350"/>
            <a:ext cx="4232906" cy="594863"/>
          </a:xfrm>
          <a:prstGeom prst="leftArrow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>
                <a:solidFill>
                  <a:schemeClr val="bg1"/>
                </a:solidFill>
                <a:latin typeface="+mj-lt"/>
              </a:rPr>
              <a:t>Vorgehen im Praktikum</a:t>
            </a:r>
            <a:endParaRPr lang="en-US" sz="1400" b="1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Was passiert ohne </a:t>
            </a:r>
            <a:r>
              <a:rPr lang="de-DE" noProof="0" dirty="0" err="1"/>
              <a:t>Include</a:t>
            </a:r>
            <a:r>
              <a:rPr lang="de-DE" noProof="0" dirty="0"/>
              <a:t> </a:t>
            </a:r>
            <a:r>
              <a:rPr lang="de-DE" noProof="0" dirty="0" err="1"/>
              <a:t>Guards</a:t>
            </a:r>
            <a:r>
              <a:rPr lang="de-DE" noProof="0" dirty="0"/>
              <a:t>? Lösung.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/>
              <a:t>Vor dem Präprozessor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/>
              <a:t>Nach dem Präprozessor</a:t>
            </a:r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Building.hpp */</a:t>
            </a: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"Floor.hpp" (recursive)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</p:txBody>
      </p:sp>
    </p:spTree>
    <p:extLst>
      <p:ext uri="{BB962C8B-B14F-4D97-AF65-F5344CB8AC3E}">
        <p14:creationId xmlns:p14="http://schemas.microsoft.com/office/powerpoint/2010/main" val="20992950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Include</a:t>
            </a:r>
            <a:r>
              <a:rPr lang="de-DE" altLang="de-DE" noProof="0" dirty="0"/>
              <a:t> </a:t>
            </a:r>
            <a:r>
              <a:rPr lang="de-DE" altLang="de-DE" noProof="0" dirty="0" err="1"/>
              <a:t>Guards</a:t>
            </a:r>
            <a:r>
              <a:rPr lang="de-DE" altLang="de-DE" noProof="0" dirty="0"/>
              <a:t>: #</a:t>
            </a:r>
            <a:r>
              <a:rPr lang="de-DE" altLang="de-DE" noProof="0" dirty="0" err="1"/>
              <a:t>ifndef</a:t>
            </a:r>
            <a:r>
              <a:rPr lang="de-DE" altLang="de-DE" noProof="0" dirty="0"/>
              <a:t> vs. #</a:t>
            </a:r>
            <a:r>
              <a:rPr lang="de-DE" altLang="de-DE" noProof="0" dirty="0" err="1"/>
              <a:t>pragma</a:t>
            </a:r>
            <a:r>
              <a:rPr lang="de-DE" altLang="de-DE" noProof="0" dirty="0"/>
              <a:t> </a:t>
            </a:r>
            <a:r>
              <a:rPr lang="de-DE" altLang="de-DE" noProof="0" dirty="0" err="1"/>
              <a:t>once</a:t>
            </a:r>
            <a:endParaRPr lang="de-DE" alt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Anstelle der Klammer aus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de-DE" noProof="0" dirty="0"/>
              <a:t> kann man auch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/>
              <a:t> verwenden </a:t>
            </a:r>
            <a:r>
              <a:rPr lang="de-DE" noProof="0" dirty="0">
                <a:sym typeface="Wingdings" panose="05000000000000000000" pitchFamily="2" charset="2"/>
              </a:rPr>
              <a:t></a:t>
            </a:r>
            <a:r>
              <a:rPr lang="de-DE" b="1" noProof="0" dirty="0"/>
              <a:t>kompakter, weniger fehleranfällig</a:t>
            </a:r>
          </a:p>
          <a:p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/>
              <a:t> ist </a:t>
            </a:r>
            <a:r>
              <a:rPr lang="de-DE" b="1" noProof="0" dirty="0"/>
              <a:t>(noch) nicht im Standard</a:t>
            </a:r>
            <a:r>
              <a:rPr lang="de-DE" noProof="0" dirty="0"/>
              <a:t>, wird aber von den meisten Compilern unterstützt.</a:t>
            </a:r>
          </a:p>
          <a:p>
            <a:r>
              <a:rPr lang="de-DE" noProof="0" dirty="0"/>
              <a:t>Liste von kompatiblen Compilern: </a:t>
            </a:r>
            <a:r>
              <a:rPr lang="de-DE" noProof="0" dirty="0">
                <a:hlinkClick r:id="rId3"/>
              </a:rPr>
              <a:t>https://en.wikipedia.org/wiki/Pragma_once#Portability</a:t>
            </a:r>
            <a:r>
              <a:rPr lang="de-DE" noProof="0" dirty="0"/>
              <a:t> </a:t>
            </a:r>
          </a:p>
          <a:p>
            <a:endParaRPr lang="de-DE" noProof="0" dirty="0"/>
          </a:p>
          <a:p>
            <a:endParaRPr lang="de-DE" noProof="0" dirty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dirty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3F7F5F"/>
                </a:solidFill>
                <a:latin typeface="Consolas" pitchFamily="49" charset="0"/>
              </a:rPr>
              <a:t>/* BUILDING_HPP_ 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Anwendungsmöglichkeiten von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/>
              <a:t>Die </a:t>
            </a:r>
            <a:r>
              <a:rPr lang="de-DE" b="1" noProof="0" dirty="0"/>
              <a:t>Direktive #</a:t>
            </a:r>
            <a:r>
              <a:rPr lang="de-DE" b="1" noProof="0" dirty="0" err="1"/>
              <a:t>define</a:t>
            </a:r>
            <a:r>
              <a:rPr lang="de-DE" b="1" noProof="0" dirty="0"/>
              <a:t> kann auf drei Arten </a:t>
            </a:r>
            <a:r>
              <a:rPr lang="de-DE" b="1" noProof="0"/>
              <a:t>eingesetzt werden</a:t>
            </a:r>
            <a:br>
              <a:rPr lang="de-DE" b="1" noProof="0"/>
            </a:br>
            <a:endParaRPr lang="de-DE" b="1" noProof="0" dirty="0"/>
          </a:p>
          <a:p>
            <a:r>
              <a:rPr lang="de-DE" b="1"/>
              <a:t>Symbol: </a:t>
            </a:r>
            <a:r>
              <a:rPr lang="de-DE" sz="2200" noProof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</a:t>
            </a:r>
            <a:r>
              <a:rPr lang="de-DE" noProof="0"/>
              <a:t> </a:t>
            </a:r>
            <a:endParaRPr lang="de-DE"/>
          </a:p>
          <a:p>
            <a:pPr lvl="1"/>
            <a:r>
              <a:rPr lang="de-DE" noProof="0"/>
              <a:t>Das </a:t>
            </a:r>
            <a:r>
              <a:rPr lang="de-DE" noProof="0" dirty="0"/>
              <a:t>Symbol 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/>
              <a:t> existiert (ohne </a:t>
            </a:r>
            <a:r>
              <a:rPr lang="de-DE" noProof="0"/>
              <a:t>Wert).</a:t>
            </a:r>
          </a:p>
          <a:p>
            <a:pPr lvl="1"/>
            <a:endParaRPr lang="de-DE" noProof="0" dirty="0"/>
          </a:p>
          <a:p>
            <a:r>
              <a:rPr lang="de-DE" b="1"/>
              <a:t>Konstante: </a:t>
            </a:r>
            <a:r>
              <a:rPr lang="de-DE" sz="2200" noProof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 1</a:t>
            </a:r>
            <a:endParaRPr lang="de-DE"/>
          </a:p>
          <a:p>
            <a:pPr lvl="1"/>
            <a:r>
              <a:rPr lang="de-DE" noProof="0"/>
              <a:t>Alle </a:t>
            </a:r>
            <a:r>
              <a:rPr lang="de-DE" noProof="0" dirty="0"/>
              <a:t>Auftreten von 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/>
              <a:t> werden mit </a:t>
            </a:r>
            <a:r>
              <a:rPr lang="de-DE" noProof="0"/>
              <a:t>1 ersetzt</a:t>
            </a:r>
            <a:endParaRPr lang="de-DE"/>
          </a:p>
          <a:p>
            <a:pPr lvl="1"/>
            <a:r>
              <a:rPr lang="de-DE"/>
              <a:t>Heute unüblich, dank "const" und "static" (siehe später)</a:t>
            </a:r>
          </a:p>
          <a:p>
            <a:pPr lvl="1"/>
            <a:endParaRPr lang="de-DE" noProof="0" dirty="0"/>
          </a:p>
          <a:p>
            <a:r>
              <a:rPr lang="de-DE" b="1"/>
              <a:t>Funktion: </a:t>
            </a:r>
            <a:r>
              <a:rPr lang="de-DE" sz="2200" noProof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</a:t>
            </a:r>
            <a:r>
              <a:rPr lang="de-DE" sz="2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MAX(</a:t>
            </a:r>
            <a:r>
              <a:rPr lang="de-DE" sz="2200" noProof="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a,b</a:t>
            </a:r>
            <a:r>
              <a:rPr lang="de-DE" sz="2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 ((a &lt; b) ? (b) : (</a:t>
            </a:r>
            <a:r>
              <a:rPr lang="de-DE" sz="2200" noProof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a))</a:t>
            </a:r>
            <a:endParaRPr lang="de-DE" sz="2200" noProof="0" dirty="0">
              <a:latin typeface="+mj-lt"/>
              <a:ea typeface="+mn-ea"/>
              <a:cs typeface="Consolas" panose="020B0609020204030204" pitchFamily="49" charset="0"/>
            </a:endParaRPr>
          </a:p>
          <a:p>
            <a:pPr lvl="1"/>
            <a:r>
              <a:rPr lang="de-DE" noProof="0" dirty="0"/>
              <a:t>Verwendung: </a:t>
            </a:r>
            <a:r>
              <a:rPr lang="de-DE" sz="2000" noProof="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cout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&lt;&lt; "MAX(1,2)	: " &lt;&lt; MAX(1,2) &lt;&lt; </a:t>
            </a:r>
            <a:r>
              <a:rPr lang="de-DE" sz="2000" noProof="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endl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de-DE" noProof="0"/>
              <a:t>N.B.: </a:t>
            </a:r>
            <a:r>
              <a:rPr lang="de-DE" b="1" noProof="0"/>
              <a:t>Ternärer Operator</a:t>
            </a:r>
            <a:r>
              <a:rPr lang="de-DE" noProof="0"/>
              <a:t>: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If-Condition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-Value : Else-Value</a:t>
            </a: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888051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Definition vs. Deklaration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504474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Grundlegendes Konzept</a:t>
            </a:r>
            <a:r>
              <a:rPr lang="de-DE" noProof="0" dirty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Deklaration</a:t>
            </a:r>
          </a:p>
          <a:p>
            <a:pPr marL="692150" lvl="1" indent="-342900"/>
            <a:r>
              <a:rPr lang="de-DE" noProof="0" dirty="0"/>
              <a:t>… gibt an, dass ein Element (z.B. Variable, Funktion, Klasse) </a:t>
            </a:r>
            <a:r>
              <a:rPr lang="de-DE" b="1" noProof="0" dirty="0"/>
              <a:t>existiert</a:t>
            </a:r>
            <a:r>
              <a:rPr lang="de-DE" noProof="0" dirty="0"/>
              <a:t> </a:t>
            </a:r>
            <a:r>
              <a:rPr lang="de-DE" b="1" noProof="0" dirty="0"/>
              <a:t>ohne</a:t>
            </a:r>
            <a:r>
              <a:rPr lang="de-DE" noProof="0" dirty="0"/>
              <a:t> ihm dabei einen </a:t>
            </a:r>
            <a:r>
              <a:rPr lang="de-DE" b="1" noProof="0" dirty="0"/>
              <a:t>konkreten Wert </a:t>
            </a:r>
            <a:r>
              <a:rPr lang="de-DE" noProof="0" dirty="0"/>
              <a:t>zuzuweisen oder </a:t>
            </a:r>
            <a:r>
              <a:rPr lang="de-DE" b="1" noProof="0" dirty="0"/>
              <a:t>Speicher zu </a:t>
            </a:r>
            <a:r>
              <a:rPr lang="de-DE" b="1" noProof="0" dirty="0" err="1"/>
              <a:t>reser</a:t>
            </a:r>
            <a:r>
              <a:rPr lang="de-DE" b="1" dirty="0"/>
              <a:t>vieren</a:t>
            </a:r>
            <a:r>
              <a:rPr lang="de-DE" dirty="0"/>
              <a:t>.</a:t>
            </a:r>
            <a:endParaRPr lang="de-DE" noProof="0" dirty="0"/>
          </a:p>
          <a:p>
            <a:pPr marL="692150" lvl="1" indent="-342900"/>
            <a:r>
              <a:rPr lang="de-DE" b="1" noProof="0" dirty="0"/>
              <a:t>Beispiele:</a:t>
            </a:r>
            <a:r>
              <a:rPr lang="de-DE" noProof="0" dirty="0"/>
              <a:t> 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extern </a:t>
            </a:r>
            <a:r>
              <a:rPr lang="de-DE" kern="120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x;</a:t>
            </a:r>
            <a:r>
              <a:rPr lang="de-DE" noProof="0" dirty="0"/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();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de-DE" kern="1200" noProof="0" dirty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Definition</a:t>
            </a:r>
          </a:p>
          <a:p>
            <a:pPr marL="692150" lvl="1" indent="-342900"/>
            <a:r>
              <a:rPr lang="de-DE" noProof="0" dirty="0"/>
              <a:t>…</a:t>
            </a:r>
            <a:r>
              <a:rPr lang="de-DE" b="1" noProof="0" dirty="0"/>
              <a:t>reserviert Speicher</a:t>
            </a:r>
            <a:r>
              <a:rPr lang="de-DE" noProof="0" dirty="0"/>
              <a:t> und belegt ein Element mit einem </a:t>
            </a:r>
            <a:r>
              <a:rPr lang="de-DE" b="1" noProof="0" dirty="0"/>
              <a:t>Wert</a:t>
            </a:r>
          </a:p>
          <a:p>
            <a:pPr marL="692150" lvl="1" indent="-342900"/>
            <a:r>
              <a:rPr lang="de-DE" dirty="0"/>
              <a:t>E</a:t>
            </a:r>
            <a:r>
              <a:rPr lang="de-DE" noProof="0" dirty="0" err="1"/>
              <a:t>ine</a:t>
            </a:r>
            <a:r>
              <a:rPr lang="de-DE" noProof="0" dirty="0"/>
              <a:t> </a:t>
            </a:r>
            <a:r>
              <a:rPr lang="de-DE" b="1" noProof="0" dirty="0" err="1"/>
              <a:t>Redefinition</a:t>
            </a:r>
            <a:r>
              <a:rPr lang="de-DE" b="1" noProof="0" dirty="0"/>
              <a:t> </a:t>
            </a:r>
            <a:r>
              <a:rPr lang="de-DE" noProof="0" dirty="0"/>
              <a:t>ist</a:t>
            </a:r>
            <a:r>
              <a:rPr lang="de-DE" b="1" noProof="0" dirty="0"/>
              <a:t> </a:t>
            </a:r>
            <a:r>
              <a:rPr lang="de-DE" noProof="0" dirty="0"/>
              <a:t>nicht möglich, eine neue </a:t>
            </a:r>
            <a:r>
              <a:rPr lang="de-DE" b="1" noProof="0" dirty="0"/>
              <a:t>Zuweisung</a:t>
            </a:r>
            <a:r>
              <a:rPr lang="de-DE" noProof="0" dirty="0"/>
              <a:t> hingegen schon.</a:t>
            </a:r>
          </a:p>
          <a:p>
            <a:pPr marL="692150" lvl="1" indent="-342900"/>
            <a:r>
              <a:rPr lang="de-DE" b="1" noProof="0" dirty="0"/>
              <a:t>Beispiele</a:t>
            </a:r>
            <a:r>
              <a:rPr lang="de-DE" noProof="0" dirty="0"/>
              <a:t>: </a:t>
            </a:r>
            <a:r>
              <a:rPr lang="de-DE" kern="120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x; </a:t>
            </a:r>
            <a:r>
              <a:rPr lang="de-DE" kern="120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x=3;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function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b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{/*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::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</a:t>
            </a:r>
            <a:r>
              <a:rPr lang="en-US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{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/*…*/</a:t>
            </a:r>
            <a:r>
              <a:rPr lang="en-US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}</a:t>
            </a:r>
            <a:endParaRPr lang="de-DE" kern="1200" noProof="0" dirty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dirty="0"/>
              <a:t>Achtung: </a:t>
            </a:r>
            <a:r>
              <a:rPr lang="de-DE" kern="120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x;</a:t>
            </a:r>
            <a:r>
              <a:rPr lang="de-DE" dirty="0"/>
              <a:t> ist immer eine Definition, auch ohne Gleichheitszeichen!</a:t>
            </a:r>
            <a:endParaRPr lang="de-DE" kern="1200" noProof="0" dirty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692150" lvl="1" indent="-342900"/>
            <a:endParaRPr lang="de-DE" kern="1200" noProof="0" dirty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Initialisierung: </a:t>
            </a:r>
            <a:r>
              <a:rPr lang="de-DE" noProof="0" dirty="0"/>
              <a:t>Deklaration und Definition können </a:t>
            </a:r>
            <a:r>
              <a:rPr lang="de-DE" b="1" noProof="0" dirty="0"/>
              <a:t>gleichzeitig geschehen</a:t>
            </a:r>
          </a:p>
          <a:p>
            <a:pPr marL="692150" lvl="1" indent="-342900"/>
            <a:r>
              <a:rPr lang="de-DE" noProof="0" dirty="0"/>
              <a:t>Explizite Zuweisung ist vorzuziehen!</a:t>
            </a:r>
          </a:p>
          <a:p>
            <a:pPr marL="881063" lvl="2" indent="-342900"/>
            <a:r>
              <a:rPr lang="de-DE" noProof="0" dirty="0"/>
              <a:t>z.B. 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de-DE" noProof="0" dirty="0"/>
              <a:t> (Rest gleich wie bei Definition)</a:t>
            </a:r>
          </a:p>
          <a:p>
            <a:pPr marL="692150" lvl="1" indent="-342900"/>
            <a:r>
              <a:rPr lang="de-DE" noProof="0" dirty="0"/>
              <a:t>Trennung erlaubt es aber, </a:t>
            </a:r>
            <a:r>
              <a:rPr lang="de-DE" b="1" noProof="0" dirty="0"/>
              <a:t>zyklische Abhängigkeiten aufzubrechen</a:t>
            </a:r>
            <a:r>
              <a:rPr lang="de-DE" noProof="0" dirty="0"/>
              <a:t>.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0825" y="6093296"/>
            <a:ext cx="8893175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 err="1"/>
              <a:t>Praktisches</a:t>
            </a:r>
            <a:r>
              <a:rPr lang="en-US" sz="1200" dirty="0"/>
              <a:t> </a:t>
            </a:r>
            <a:r>
              <a:rPr lang="en-US" sz="1200" dirty="0" err="1"/>
              <a:t>Beispiel</a:t>
            </a:r>
            <a:r>
              <a:rPr lang="en-US" sz="1200" dirty="0"/>
              <a:t>: </a:t>
            </a:r>
            <a:r>
              <a:rPr lang="en-US" sz="1200" dirty="0">
                <a:hlinkClick r:id="rId3"/>
              </a:rPr>
              <a:t>https://www.geeksforgeeks.org/difference-between-definition-and-declaration/</a:t>
            </a:r>
            <a:r>
              <a:rPr lang="en-US" sz="1200" dirty="0"/>
              <a:t> </a:t>
            </a:r>
          </a:p>
          <a:p>
            <a:pPr algn="l"/>
            <a:r>
              <a:rPr lang="en-US" sz="1200" dirty="0" err="1"/>
              <a:t>Definitionen</a:t>
            </a:r>
            <a:r>
              <a:rPr lang="en-US" sz="1200" dirty="0"/>
              <a:t>: </a:t>
            </a:r>
            <a:r>
              <a:rPr lang="en-US" sz="1200" dirty="0">
                <a:hlinkClick r:id="rId4"/>
              </a:rPr>
              <a:t>https://en.cppreference.com/w/cpp/language/definition</a:t>
            </a:r>
            <a:r>
              <a:rPr lang="en-US" sz="1200" dirty="0"/>
              <a:t> </a:t>
            </a:r>
            <a:r>
              <a:rPr lang="en-US" sz="1200" dirty="0">
                <a:hlinkClick r:id="rId5"/>
              </a:rPr>
              <a:t>https://en.cppreference.com/w/cpp/language/declarations</a:t>
            </a:r>
            <a:r>
              <a:rPr lang="en-US" sz="1200" dirty="0"/>
              <a:t> 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Inlining</a:t>
            </a:r>
            <a:r>
              <a:rPr lang="de-DE" altLang="de-DE" noProof="0" dirty="0"/>
              <a:t> 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noProof="0" dirty="0"/>
              <a:t> zeigt </a:t>
            </a:r>
            <a:r>
              <a:rPr lang="de-DE" b="1" noProof="0" dirty="0"/>
              <a:t>Wunsch</a:t>
            </a:r>
            <a:r>
              <a:rPr lang="de-DE" noProof="0" dirty="0"/>
              <a:t> an, dass statt eines Methoden-/Funktionsaufrufs direkt der Code an jeder Aufrufstelle eingefügt werden soll.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dirty="0"/>
              <a:t> ist innerhalb einer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/>
              <a:t>-Definition redundant.</a:t>
            </a:r>
            <a:br>
              <a:rPr lang="de-DE" noProof="0" dirty="0"/>
            </a:b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/>
              <a:t>Nur ein </a:t>
            </a:r>
            <a:r>
              <a:rPr lang="de-DE" b="1" noProof="0" dirty="0"/>
              <a:t>Hinweis</a:t>
            </a:r>
            <a:r>
              <a:rPr lang="de-DE" noProof="0" dirty="0"/>
              <a:t> an den Compiler – nicht "verpflichtend" und oft </a:t>
            </a:r>
            <a:r>
              <a:rPr lang="de-DE" b="1" noProof="0" dirty="0"/>
              <a:t>nicht notwendig</a:t>
            </a:r>
            <a:r>
              <a:rPr lang="de-DE" noProof="0" dirty="0"/>
              <a:t>, da der Compiler automatisch über Optimierungen entscheidet </a:t>
            </a:r>
            <a:br>
              <a:rPr lang="de-DE" noProof="0" dirty="0"/>
            </a:br>
            <a:r>
              <a:rPr lang="de-DE" noProof="0" dirty="0"/>
              <a:t>(Flags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de-DE" noProof="0" dirty="0"/>
              <a:t>, …)</a:t>
            </a:r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4342128"/>
          </a:xfrm>
          <a:prstGeom prst="foldedCorner">
            <a:avLst>
              <a:gd name="adj" fmla="val 910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max(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a,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b)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a &gt;= b ? a : b;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https://en.wikipedia.org/wiki/Inline_function</a:t>
            </a:r>
            <a:r>
              <a:rPr lang="en-US" sz="1200"/>
              <a:t> </a:t>
            </a:r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/>
              <a:t> vs.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noProof="0" dirty="0"/>
              <a:t> vs.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noProof="0" dirty="0"/>
              <a:t>In C++ gibt es (mind.) drei Wege zur Implementierung </a:t>
            </a:r>
            <a:r>
              <a:rPr lang="de-DE" b="1" noProof="0" dirty="0"/>
              <a:t>"komplexer Datentypen"</a:t>
            </a:r>
            <a:r>
              <a:rPr lang="de-DE" noProof="0" dirty="0"/>
              <a:t>.</a:t>
            </a:r>
          </a:p>
          <a:p>
            <a:pPr marL="342900" indent="-342900"/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 dirty="0"/>
          </a:p>
          <a:p>
            <a:pPr marL="692150" lvl="1" indent="-342900"/>
            <a:r>
              <a:rPr lang="de-DE" dirty="0"/>
              <a:t>Standardmittel in C++</a:t>
            </a:r>
          </a:p>
          <a:p>
            <a:pPr marL="692150" lvl="1" indent="-342900"/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lang="de-DE" b="1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/>
              <a:t>Geerbt von C</a:t>
            </a:r>
            <a:r>
              <a:rPr lang="de-DE" noProof="0" dirty="0"/>
              <a:t> (</a:t>
            </a:r>
            <a:r>
              <a:rPr lang="de-DE" noProof="0" dirty="0">
                <a:sym typeface="Wingdings" panose="05000000000000000000" pitchFamily="2" charset="2"/>
              </a:rPr>
              <a:t> µC-Teil), u.a. für  Binärkompatibilität </a:t>
            </a:r>
            <a:br>
              <a:rPr lang="de-DE" noProof="0" dirty="0">
                <a:sym typeface="Wingdings" panose="05000000000000000000" pitchFamily="2" charset="2"/>
              </a:rPr>
            </a:br>
            <a:r>
              <a:rPr lang="de-DE" noProof="0" dirty="0">
                <a:sym typeface="Wingdings" panose="05000000000000000000" pitchFamily="2" charset="2"/>
              </a:rPr>
              <a:t>(z.B. Datentypen in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ctime</a:t>
            </a:r>
            <a:r>
              <a:rPr lang="de-DE" noProof="0" dirty="0">
                <a:sym typeface="Wingdings" panose="05000000000000000000" pitchFamily="2" charset="2"/>
              </a:rPr>
              <a:t>)</a:t>
            </a:r>
          </a:p>
          <a:p>
            <a:pPr marL="692150" lvl="1" indent="-342900"/>
            <a:r>
              <a:rPr lang="de-DE" noProof="0" dirty="0"/>
              <a:t>In C++: </a:t>
            </a:r>
            <a:r>
              <a:rPr lang="de-DE" b="1" noProof="0" dirty="0"/>
              <a:t>Konstruktor</a:t>
            </a:r>
            <a:r>
              <a:rPr lang="de-DE" noProof="0" dirty="0"/>
              <a:t>, </a:t>
            </a:r>
            <a:r>
              <a:rPr lang="de-DE" b="1" noProof="0" dirty="0"/>
              <a:t>Methoden</a:t>
            </a:r>
            <a:r>
              <a:rPr lang="de-DE" dirty="0"/>
              <a:t>, </a:t>
            </a:r>
            <a:r>
              <a:rPr lang="de-DE" b="1" noProof="0" dirty="0"/>
              <a:t>Vererbung </a:t>
            </a:r>
            <a:r>
              <a:rPr lang="de-DE" noProof="0" dirty="0"/>
              <a:t>möglich</a:t>
            </a:r>
          </a:p>
          <a:p>
            <a:pPr marL="692150" lvl="1" indent="-342900"/>
            <a:r>
              <a:rPr lang="de-DE" noProof="0" dirty="0"/>
              <a:t>Unterschied zu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/>
              <a:t>: standardmäßig sind alle Member </a:t>
            </a:r>
            <a:br>
              <a:rPr lang="de-DE" noProof="0" dirty="0"/>
            </a:b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endParaRPr lang="de-DE" b="1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b="1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de-DE" noProof="0" dirty="0"/>
              <a:t> [eher exotisch]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/>
              <a:t>Spezialdatentyp</a:t>
            </a:r>
            <a:r>
              <a:rPr lang="de-DE" noProof="0" dirty="0"/>
              <a:t>, zur Speicherung "alternativer" Member</a:t>
            </a:r>
          </a:p>
          <a:p>
            <a:pPr marL="692150" lvl="1" indent="-342900"/>
            <a:r>
              <a:rPr lang="de-DE" noProof="0" dirty="0"/>
              <a:t>Alle Felder belegen den selben Speicher</a:t>
            </a:r>
          </a:p>
          <a:p>
            <a:pPr marL="692150" lvl="1" indent="-342900"/>
            <a:r>
              <a:rPr lang="de-DE" noProof="0" dirty="0"/>
              <a:t>Höhere </a:t>
            </a:r>
            <a:r>
              <a:rPr lang="de-DE" b="1" noProof="0" dirty="0"/>
              <a:t>Effizienz</a:t>
            </a:r>
            <a:r>
              <a:rPr lang="de-DE" noProof="0" dirty="0"/>
              <a:t> durch gemeinsame Speichernutzung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300192" y="2585674"/>
            <a:ext cx="2736304" cy="187220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  RawVector3D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myVec.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5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300192" y="4520034"/>
            <a:ext cx="2736304" cy="192400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 dirty="0" err="1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en-US" altLang="de-DE" sz="1200" dirty="0" err="1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 bool </a:t>
            </a:r>
            <a:r>
              <a:rPr lang="en-US" altLang="de-DE" sz="1200" dirty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int 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result1;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dirty="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= 3;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dirty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false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250825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hlinkClick r:id="rId3"/>
              </a:rPr>
              <a:t>https://blogs.mentor.com/colinwalls/blog/2014/06/02/struct-vs-class-in-c/</a:t>
            </a:r>
            <a:r>
              <a:rPr lang="en-US" sz="1200" dirty="0"/>
              <a:t> </a:t>
            </a:r>
          </a:p>
          <a:p>
            <a:pPr algn="l"/>
            <a:r>
              <a:rPr lang="en-US" sz="1200" dirty="0">
                <a:hlinkClick r:id="rId4"/>
              </a:rPr>
              <a:t>http://en.cppreference.com/w/cpp/language/union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21509" name="Textfeld 5"/>
          <p:cNvSpPr txBox="1">
            <a:spLocks noChangeArrowheads="1"/>
          </p:cNvSpPr>
          <p:nvPr/>
        </p:nvSpPr>
        <p:spPr bwMode="auto">
          <a:xfrm>
            <a:off x="251520" y="1601867"/>
            <a:ext cx="6048672" cy="31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ist es möglich, dass man erfolgreich </a:t>
            </a:r>
            <a:r>
              <a:rPr lang="de-DE" altLang="de-DE" sz="1800"/>
              <a:t>kompilieren</a:t>
            </a:r>
            <a:r>
              <a:rPr lang="de-DE" altLang="de-DE" sz="1800" b="0"/>
              <a:t> aber </a:t>
            </a:r>
            <a:r>
              <a:rPr lang="de-DE" altLang="de-DE" sz="1800"/>
              <a:t>nicht linken </a:t>
            </a:r>
            <a:r>
              <a:rPr lang="de-DE" altLang="de-DE" sz="1800" b="0"/>
              <a:t>kann?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Wozu braucht man einen </a:t>
            </a:r>
            <a:r>
              <a:rPr lang="de-DE" altLang="de-DE" sz="1800"/>
              <a:t>Präprozessor</a:t>
            </a:r>
            <a:r>
              <a:rPr lang="de-DE" altLang="de-DE" sz="1800" b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br>
              <a:rPr lang="de-DE" altLang="de-DE" sz="1800" b="0"/>
            </a:br>
            <a:r>
              <a:rPr lang="de-DE" altLang="de-DE" sz="1800" b="0"/>
              <a:t>Welche </a:t>
            </a:r>
            <a:r>
              <a:rPr lang="de-DE" altLang="de-DE" sz="1800"/>
              <a:t>Konsequenzen zieht eine Änderung </a:t>
            </a:r>
            <a:r>
              <a:rPr lang="de-DE" altLang="de-DE" sz="1800" b="0"/>
              <a:t>an </a:t>
            </a:r>
            <a:r>
              <a:rPr lang="de-DE" altLang="de-DE" sz="1800" b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altLang="de-DE" sz="1800" b="0"/>
              <a:t>-Methoden (im Header) </a:t>
            </a:r>
            <a:r>
              <a:rPr lang="de-DE" altLang="de-DE" sz="1800"/>
              <a:t>nach sich</a:t>
            </a:r>
            <a:r>
              <a:rPr lang="de-DE" altLang="de-DE" sz="1800" b="0"/>
              <a:t> im Vergleich zu Änderungen in der Implementierungsdatei?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Wo sollte man eigentlich </a:t>
            </a:r>
            <a:r>
              <a:rPr lang="de-DE" altLang="de-DE" sz="1800"/>
              <a:t>dokumentieren</a:t>
            </a:r>
            <a:r>
              <a:rPr lang="de-DE" altLang="de-DE" sz="1800" b="0"/>
              <a:t>:</a:t>
            </a:r>
            <a:br>
              <a:rPr lang="de-DE" altLang="de-DE" sz="1800" b="0"/>
            </a:br>
            <a:r>
              <a:rPr lang="de-DE" altLang="de-DE" sz="1800" b="0"/>
              <a:t>Im Header oder in der Implementierungsdatei?</a:t>
            </a:r>
          </a:p>
        </p:txBody>
      </p:sp>
    </p:spTree>
    <p:extLst>
      <p:ext uri="{BB962C8B-B14F-4D97-AF65-F5344CB8AC3E}">
        <p14:creationId xmlns:p14="http://schemas.microsoft.com/office/powerpoint/2010/main" val="18364738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>
                <a:latin typeface="+mj-lt"/>
                <a:cs typeface="Courier New" panose="02070309020205020404" pitchFamily="49" charset="0"/>
              </a:rPr>
              <a:t>-Funktion in C++</a:t>
            </a:r>
            <a:r>
              <a:rPr lang="de-DE" b="1" noProof="0" dirty="0"/>
              <a:t> entspricht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/>
              <a:t>-Methode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Zwei Formen </a:t>
            </a:r>
            <a:r>
              <a:rPr lang="de-DE" noProof="0" dirty="0"/>
              <a:t>werden vom </a:t>
            </a:r>
            <a:r>
              <a:rPr lang="de-DE" b="1" noProof="0" dirty="0"/>
              <a:t>Linker </a:t>
            </a:r>
            <a:r>
              <a:rPr lang="de-DE" noProof="0" dirty="0"/>
              <a:t>erkannt:</a:t>
            </a:r>
          </a:p>
          <a:p>
            <a:pPr marL="692150" lvl="1" indent="-342900">
              <a:buFont typeface="+mj-lt"/>
              <a:buAutoNum type="arabicPeriod"/>
            </a:pPr>
            <a:r>
              <a:rPr lang="de-DE" noProof="0" dirty="0"/>
              <a:t>parameterlos (</a:t>
            </a:r>
            <a:r>
              <a:rPr lang="de-DE" altLang="de-DE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)</a:t>
            </a:r>
            <a:endParaRPr lang="de-DE" noProof="0" dirty="0"/>
          </a:p>
          <a:p>
            <a:pPr marL="692150" lvl="1" indent="-342900">
              <a:buFont typeface="+mj-lt"/>
              <a:buAutoNum type="arabicPeriod"/>
            </a:pPr>
            <a:r>
              <a:rPr lang="de-DE" noProof="0" dirty="0"/>
              <a:t>mit Kommandozeilenparametern (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**)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  <a:r>
              <a:rPr lang="de-DE" noProof="0" dirty="0"/>
              <a:t> enthält Pfad zum Programm)</a:t>
            </a:r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303050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"Building.hpp"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36563"/>
              <a:gd name="adj2" fmla="val -64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Kein Rückgabewert 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(=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>
                <a:solidFill>
                  <a:schemeClr val="bg1"/>
                </a:solidFill>
              </a:rPr>
              <a:t> = alles OK)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"Building.hpp"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if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unsigned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Building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hbi.runSimulation();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Arrays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77682"/>
              <a:gd name="adj2" fmla="val -562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C++-Datentypen können </a:t>
            </a:r>
            <a:r>
              <a:rPr lang="de-DE" b="1">
                <a:solidFill>
                  <a:schemeClr val="bg1"/>
                </a:solidFill>
              </a:rPr>
              <a:t>vorzeichenlos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>
                <a:solidFill>
                  <a:schemeClr val="bg1"/>
                </a:solidFill>
              </a:rPr>
              <a:t>) </a:t>
            </a:r>
            <a:r>
              <a:rPr lang="de-DE">
                <a:solidFill>
                  <a:schemeClr val="bg1"/>
                </a:solidFill>
              </a:rPr>
              <a:t>sein</a:t>
            </a:r>
            <a:r>
              <a:rPr lang="de-DE" b="1">
                <a:solidFill>
                  <a:schemeClr val="bg1"/>
                </a:solidFill>
              </a:rPr>
              <a:t>.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Die Deklarationsreihenfolge ist wichtig</a:t>
            </a:r>
            <a:r>
              <a:rPr lang="de-DE" noProof="0" dirty="0"/>
              <a:t>!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noProof="0" dirty="0"/>
              <a:t>Der C++-Compiler </a:t>
            </a:r>
            <a:r>
              <a:rPr lang="de-DE" noProof="0"/>
              <a:t>analysiert jede </a:t>
            </a:r>
            <a:r>
              <a:rPr lang="de-DE" noProof="0" dirty="0"/>
              <a:t>Datei von </a:t>
            </a:r>
            <a:r>
              <a:rPr lang="de-DE" b="1" noProof="0" dirty="0"/>
              <a:t>vorne </a:t>
            </a:r>
            <a:r>
              <a:rPr lang="de-DE" b="1" noProof="0"/>
              <a:t>nach hinten</a:t>
            </a:r>
            <a:r>
              <a:rPr lang="de-DE"/>
              <a:t> – einfach, aber effizient.</a:t>
            </a:r>
            <a:endParaRPr lang="de-DE" noProof="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b="1" noProof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b="1" noProof="0"/>
              <a:t>Abhilfe</a:t>
            </a:r>
            <a:r>
              <a:rPr lang="de-DE" noProof="0" dirty="0"/>
              <a:t>: Aufrufende Funktion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{}</a:t>
            </a: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Declaration of myFunction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Definition of 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{}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Funktionsprototyp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69F1A0A-BF41-44C3-AF53-29EEC7402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6832"/>
            <a:ext cx="9144000" cy="4452627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ea typeface="ＭＳ Ｐゴシック" pitchFamily="34" charset="-128"/>
              </a:rPr>
              <a:t>Wie wichtig sind C und C++? Der TIOBE-Index.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4662859" y="2564904"/>
            <a:ext cx="791815" cy="720725"/>
          </a:xfrm>
          <a:prstGeom prst="wedgeRoundRectCallout">
            <a:avLst>
              <a:gd name="adj1" fmla="val 183573"/>
              <a:gd name="adj2" fmla="val 141219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hlinkClick r:id="rId4"/>
              </a:rPr>
              <a:t>http://www.tiobe.com/tiobe_index?page=index</a:t>
            </a:r>
            <a:r>
              <a:rPr lang="de-DE" altLang="de-DE" sz="1000" dirty="0"/>
              <a:t> 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23729" y="2564904"/>
            <a:ext cx="798917" cy="720725"/>
          </a:xfrm>
          <a:prstGeom prst="wedgeRoundRectCallout">
            <a:avLst>
              <a:gd name="adj1" fmla="val 70304"/>
              <a:gd name="adj2" fmla="val 229586"/>
              <a:gd name="adj3" fmla="val 16667"/>
            </a:avLst>
          </a:prstGeom>
          <a:solidFill>
            <a:srgbClr val="F7A25B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C++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346845" y="2564904"/>
            <a:ext cx="791815" cy="720725"/>
          </a:xfrm>
          <a:prstGeom prst="wedgeRoundRectCallout">
            <a:avLst>
              <a:gd name="adj1" fmla="val 150337"/>
              <a:gd name="adj2" fmla="val 118199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Java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392216"/>
              </p:ext>
            </p:extLst>
          </p:nvPr>
        </p:nvGraphicFramePr>
        <p:xfrm>
          <a:off x="6444208" y="1511301"/>
          <a:ext cx="2534864" cy="173736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806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1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1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Aug</a:t>
                      </a:r>
                      <a:r>
                        <a:rPr lang="en-US" sz="1300" dirty="0"/>
                        <a:t> 2020</a:t>
                      </a:r>
                      <a:endParaRPr 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Aug 2019</a:t>
                      </a:r>
                      <a:endParaRPr 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Language</a:t>
                      </a:r>
                      <a:endParaRPr 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Java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Python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C++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Weitere Konzepte in C++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Eine </a:t>
            </a:r>
            <a:r>
              <a:rPr lang="de-DE" noProof="0"/>
              <a:t>lose Übersicht über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Enumerationen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/>
              <a:t>Enumerationen</a:t>
            </a:r>
            <a:r>
              <a:rPr lang="de-DE" noProof="0" dirty="0"/>
              <a:t> </a:t>
            </a:r>
            <a:r>
              <a:rPr lang="de-DE" noProof="0"/>
              <a:t>sind </a:t>
            </a:r>
            <a:r>
              <a:rPr lang="de-DE" b="1" noProof="0"/>
              <a:t>Klassen mit </a:t>
            </a:r>
            <a:r>
              <a:rPr lang="de-DE" b="1" noProof="0" dirty="0"/>
              <a:t>einer beschränkten Anzahl von Instanzen</a:t>
            </a:r>
            <a:endParaRPr lang="de-DE" noProof="0" dirty="0"/>
          </a:p>
          <a:p>
            <a:r>
              <a:rPr lang="de-DE" noProof="0" dirty="0" err="1"/>
              <a:t>Enum</a:t>
            </a:r>
            <a:r>
              <a:rPr lang="de-DE" noProof="0" dirty="0"/>
              <a:t>-Konstanten können </a:t>
            </a:r>
            <a:r>
              <a:rPr lang="de-DE" b="1" noProof="0" dirty="0"/>
              <a:t>ganzzahlige Werte zugewiesen werden </a:t>
            </a:r>
            <a:r>
              <a:rPr lang="de-DE" noProof="0" dirty="0"/>
              <a:t>(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DOWN=-1</a:t>
            </a:r>
            <a:r>
              <a:rPr lang="de-DE" noProof="0" dirty="0"/>
              <a:t>)</a:t>
            </a:r>
          </a:p>
          <a:p>
            <a:r>
              <a:rPr lang="de-DE" noProof="0" dirty="0"/>
              <a:t>Es existieren auch </a:t>
            </a:r>
            <a:r>
              <a:rPr lang="de-DE" b="1" noProof="0" dirty="0"/>
              <a:t>anonyme </a:t>
            </a:r>
            <a:r>
              <a:rPr lang="de-DE" b="1" noProof="0" dirty="0" err="1"/>
              <a:t>Enumerationen</a:t>
            </a:r>
            <a:endParaRPr lang="de-DE" b="1" noProof="0" dirty="0"/>
          </a:p>
          <a:p>
            <a:pPr lvl="1"/>
            <a:r>
              <a:rPr lang="de-DE" noProof="0" dirty="0"/>
              <a:t>z.B. </a:t>
            </a:r>
            <a:r>
              <a:rPr lang="de-DE" b="1" kern="1200" dirty="0" err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noProof="0" dirty="0"/>
              <a:t> (führt Variable 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/>
              <a:t> </a:t>
            </a:r>
            <a:r>
              <a:rPr lang="de-DE" noProof="0"/>
              <a:t>ein)</a:t>
            </a:r>
          </a:p>
          <a:p>
            <a:pPr lvl="1"/>
            <a:endParaRPr lang="de-DE" noProof="0" dirty="0"/>
          </a:p>
          <a:p>
            <a:r>
              <a:rPr lang="de-DE" b="1" noProof="0"/>
              <a:t>Java</a:t>
            </a:r>
            <a:r>
              <a:rPr lang="de-DE" b="1" noProof="0" dirty="0"/>
              <a:t>: </a:t>
            </a:r>
            <a:r>
              <a:rPr lang="de-DE" noProof="0" dirty="0" err="1"/>
              <a:t>Enumerationen</a:t>
            </a:r>
            <a:r>
              <a:rPr lang="de-DE" noProof="0" dirty="0"/>
              <a:t> können zusätzlich Konstruktoren, Methoden, Felder haben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style</a:t>
            </a:r>
            <a:b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040479" y="6239370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http://en.cppreference.com/w/cpp/language/enum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Switch-Case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Als Bedingung von </a:t>
            </a:r>
            <a:r>
              <a:rPr lang="de-DE" noProof="0" dirty="0" err="1"/>
              <a:t>switch-case</a:t>
            </a:r>
            <a:r>
              <a:rPr lang="de-DE" noProof="0" dirty="0"/>
              <a:t> sind in C++ nur ganzzahlige </a:t>
            </a:r>
            <a:r>
              <a:rPr lang="de-DE" noProof="0"/>
              <a:t>Typen (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de-DE" noProof="0"/>
              <a:t>, 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de-DE" noProof="0"/>
              <a:t>, …) und </a:t>
            </a:r>
            <a:r>
              <a:rPr lang="de-DE" noProof="0" dirty="0" err="1"/>
              <a:t>Enumerationen</a:t>
            </a:r>
            <a:r>
              <a:rPr lang="de-DE" noProof="0" dirty="0"/>
              <a:t> </a:t>
            </a:r>
            <a:r>
              <a:rPr lang="de-DE" noProof="0"/>
              <a:t>möglich (+ Referenzen </a:t>
            </a:r>
            <a:r>
              <a:rPr lang="de-DE" noProof="0" dirty="0"/>
              <a:t>darauf).</a:t>
            </a:r>
          </a:p>
          <a:p>
            <a:r>
              <a:rPr lang="de-DE" b="1" noProof="0" dirty="0"/>
              <a:t>Falldefinition </a:t>
            </a:r>
            <a:r>
              <a:rPr lang="de-DE" noProof="0" dirty="0"/>
              <a:t>mittels 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noProof="0" dirty="0"/>
              <a:t>-Label (z.B. </a:t>
            </a:r>
            <a:r>
              <a:rPr lang="de-DE" b="1" noProof="0" dirty="0" err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de-DE" b="1" noProof="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noProof="0" dirty="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de-DE" noProof="0" dirty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/>
              <a:t>) </a:t>
            </a:r>
          </a:p>
          <a:p>
            <a:r>
              <a:rPr lang="de-DE" noProof="0" dirty="0"/>
              <a:t>Jeder </a:t>
            </a:r>
            <a:r>
              <a:rPr lang="de-DE" b="1" noProof="0" dirty="0"/>
              <a:t>Fall </a:t>
            </a:r>
            <a:r>
              <a:rPr lang="de-DE" noProof="0" dirty="0"/>
              <a:t>sollte beendet werden mittels </a:t>
            </a:r>
            <a:r>
              <a:rPr lang="de-DE" b="1" noProof="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de-DE" noProof="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de-DE" noProof="0" dirty="0"/>
              <a:t> (sonst </a:t>
            </a:r>
            <a:r>
              <a:rPr lang="de-DE" b="1" noProof="0" dirty="0"/>
              <a:t>"fall </a:t>
            </a:r>
            <a:r>
              <a:rPr lang="de-DE" b="1" noProof="0" dirty="0" err="1"/>
              <a:t>through</a:t>
            </a:r>
            <a:r>
              <a:rPr lang="de-DE" b="1" noProof="0" dirty="0"/>
              <a:t>"</a:t>
            </a:r>
            <a:r>
              <a:rPr lang="de-DE" noProof="0" dirty="0"/>
              <a:t>)</a:t>
            </a:r>
          </a:p>
          <a:p>
            <a:r>
              <a:rPr lang="de-DE" noProof="0" dirty="0"/>
              <a:t>Falls kein Fall zutrifft, </a:t>
            </a:r>
            <a:r>
              <a:rPr lang="de-DE" i="1" noProof="0" dirty="0"/>
              <a:t>kann</a:t>
            </a:r>
            <a:r>
              <a:rPr lang="de-DE" noProof="0" dirty="0"/>
              <a:t> man </a:t>
            </a:r>
            <a:r>
              <a:rPr lang="de-DE" b="1" noProof="0" dirty="0" err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de-DE" noProof="0" dirty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/>
              <a:t> als Standardfall nutzen.</a:t>
            </a:r>
          </a:p>
          <a:p>
            <a:r>
              <a:rPr lang="de-DE" b="1" noProof="0"/>
              <a:t>Java</a:t>
            </a:r>
            <a:r>
              <a:rPr lang="de-DE" b="1" noProof="0" dirty="0"/>
              <a:t>:</a:t>
            </a:r>
            <a:r>
              <a:rPr lang="de-DE" noProof="0" dirty="0"/>
              <a:t> Seit </a:t>
            </a:r>
            <a:r>
              <a:rPr lang="de-DE" noProof="0"/>
              <a:t>1.7 auch </a:t>
            </a:r>
            <a:r>
              <a:rPr lang="de-DE" noProof="0" dirty="0"/>
              <a:t>Strings möglich.</a:t>
            </a:r>
            <a:endParaRPr lang="de-DE" b="1" noProof="0" dirty="0"/>
          </a:p>
          <a:p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style, may conflict with preprocessor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14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Namenskonflikte vermeiden mit </a:t>
            </a:r>
            <a:r>
              <a:rPr lang="de-DE" noProof="0" dirty="0" err="1"/>
              <a:t>Namespaces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Java</a:t>
            </a:r>
            <a:r>
              <a:rPr lang="de-DE" noProof="0" dirty="0"/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X;</a:t>
            </a:r>
            <a:r>
              <a:rPr lang="de-DE" noProof="0" dirty="0"/>
              <a:t> </a:t>
            </a:r>
          </a:p>
          <a:p>
            <a:pPr lvl="1"/>
            <a:r>
              <a:rPr lang="de-DE" b="1" noProof="0" dirty="0"/>
              <a:t>Zugriff</a:t>
            </a:r>
            <a:r>
              <a:rPr lang="de-DE" noProof="0" dirty="0"/>
              <a:t>: </a:t>
            </a:r>
            <a:r>
              <a:rPr lang="de-DE" noProof="0" dirty="0" err="1"/>
              <a:t>import</a:t>
            </a:r>
            <a:r>
              <a:rPr lang="de-DE" noProof="0" dirty="0"/>
              <a:t> und </a:t>
            </a:r>
            <a:r>
              <a:rPr lang="de-DE" noProof="0" dirty="0" err="1"/>
              <a:t>import</a:t>
            </a:r>
            <a:r>
              <a:rPr lang="de-DE" noProof="0" dirty="0"/>
              <a:t> </a:t>
            </a:r>
            <a:r>
              <a:rPr lang="de-DE" noProof="0" dirty="0" err="1"/>
              <a:t>static</a:t>
            </a:r>
            <a:r>
              <a:rPr lang="de-DE" noProof="0" dirty="0"/>
              <a:t> in Java</a:t>
            </a:r>
          </a:p>
          <a:p>
            <a:pPr lvl="1"/>
            <a:r>
              <a:rPr lang="de-DE" b="1" noProof="0" dirty="0"/>
              <a:t>Standardnamensraum</a:t>
            </a:r>
            <a:r>
              <a:rPr lang="de-DE" noProof="0" dirty="0"/>
              <a:t>: [leer]</a:t>
            </a:r>
          </a:p>
          <a:p>
            <a:r>
              <a:rPr lang="de-DE" b="1" noProof="0" dirty="0"/>
              <a:t>C++</a:t>
            </a:r>
            <a:r>
              <a:rPr lang="de-DE" noProof="0" dirty="0"/>
              <a:t>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</a:t>
            </a:r>
          </a:p>
          <a:p>
            <a:pPr lvl="1"/>
            <a:r>
              <a:rPr lang="de-DE" b="1" noProof="0" dirty="0"/>
              <a:t>Zugriff</a:t>
            </a:r>
            <a:r>
              <a:rPr lang="de-DE" noProof="0" dirty="0"/>
              <a:t>: </a:t>
            </a:r>
            <a:r>
              <a:rPr lang="de-DE" noProof="0" dirty="0" err="1"/>
              <a:t>using</a:t>
            </a:r>
            <a:r>
              <a:rPr lang="de-DE" noProof="0" dirty="0"/>
              <a:t>-Direktive zum Importieren</a:t>
            </a:r>
          </a:p>
          <a:p>
            <a:pPr lvl="1"/>
            <a:r>
              <a:rPr lang="de-DE" b="1" noProof="0" dirty="0"/>
              <a:t>Standardnamensraum</a:t>
            </a:r>
            <a:r>
              <a:rPr lang="de-DE" noProof="0" dirty="0"/>
              <a:t>: </a:t>
            </a:r>
            <a:r>
              <a:rPr lang="de-DE" noProof="0" dirty="0" err="1"/>
              <a:t>namespace</a:t>
            </a:r>
            <a:r>
              <a:rPr lang="de-DE" noProof="0" dirty="0"/>
              <a:t>{} </a:t>
            </a:r>
            <a:r>
              <a:rPr lang="de-DE" noProof="0" dirty="0">
                <a:sym typeface="Wingdings" panose="05000000000000000000" pitchFamily="2" charset="2"/>
              </a:rPr>
              <a:t> </a:t>
            </a:r>
            <a:r>
              <a:rPr lang="de-DE" noProof="0" dirty="0"/>
              <a:t>::</a:t>
            </a:r>
            <a:r>
              <a:rPr lang="de-DE" noProof="0" dirty="0" err="1"/>
              <a:t>sum</a:t>
            </a:r>
            <a:r>
              <a:rPr lang="de-DE" noProof="0" dirty="0"/>
              <a:t>(1,2);</a:t>
            </a:r>
          </a:p>
          <a:p>
            <a:endParaRPr lang="de-DE" noProof="0" dirty="0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379221"/>
            <a:ext cx="4033143" cy="30758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{ return a+b; 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  { return a+b; }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379221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my_utils::sum; // ERROR&lt;-conflict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my_utils::sum;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Sichtbarkeitsmodifikatoren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/>
          <a:lstStyle/>
          <a:p>
            <a:pPr>
              <a:tabLst>
                <a:tab pos="2065338" algn="l"/>
              </a:tabLst>
            </a:pPr>
            <a:r>
              <a:rPr lang="de-DE" b="1"/>
              <a:t>Member: Oberbegriff für Attribute und Methoden</a:t>
            </a:r>
            <a:endParaRPr lang="de-DE" b="1" noProof="0"/>
          </a:p>
          <a:p>
            <a:pPr>
              <a:tabLst>
                <a:tab pos="2065338" algn="l"/>
              </a:tabLst>
            </a:pPr>
            <a:r>
              <a:rPr lang="de-DE" noProof="0"/>
              <a:t>Gültigkeit: </a:t>
            </a:r>
            <a:r>
              <a:rPr lang="de-DE" b="1" noProof="0"/>
              <a:t>je Bereich</a:t>
            </a:r>
            <a:r>
              <a:rPr lang="de-DE" noProof="0"/>
              <a:t>, nicht je Member</a:t>
            </a:r>
          </a:p>
          <a:p>
            <a:pPr>
              <a:tabLst>
                <a:tab pos="2065338" algn="l"/>
              </a:tabLst>
            </a:pPr>
            <a:r>
              <a:rPr lang="de-DE" b="1" noProof="0"/>
              <a:t>Nur </a:t>
            </a:r>
            <a:r>
              <a:rPr lang="de-DE" b="1" noProof="0" dirty="0"/>
              <a:t>innerhalb </a:t>
            </a:r>
            <a:r>
              <a:rPr lang="de-DE" b="1" noProof="0"/>
              <a:t>einer </a:t>
            </a:r>
            <a:r>
              <a:rPr lang="de-DE" b="1" noProof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b="1" noProof="0"/>
              <a:t>-Definition für Members möglich</a:t>
            </a:r>
            <a:endParaRPr lang="de-DE" b="1" noProof="0" dirty="0"/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/>
              <a:t> 	alle </a:t>
            </a:r>
            <a:r>
              <a:rPr lang="de-DE" noProof="0"/>
              <a:t>folgenden Members sind </a:t>
            </a:r>
            <a:r>
              <a:rPr lang="de-DE" noProof="0" dirty="0"/>
              <a:t>unbegrenzt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noProof="0" dirty="0"/>
              <a:t>alle </a:t>
            </a:r>
            <a:r>
              <a:rPr lang="de-DE" noProof="0"/>
              <a:t>folgende Members </a:t>
            </a:r>
            <a:r>
              <a:rPr lang="de-DE" noProof="0" dirty="0"/>
              <a:t>sind nur in </a:t>
            </a:r>
            <a:r>
              <a:rPr lang="de-DE" noProof="0"/>
              <a:t>dieser und Unterklassen </a:t>
            </a:r>
            <a:r>
              <a:rPr lang="de-DE" noProof="0" dirty="0"/>
              <a:t>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/>
              <a:t> 	alle </a:t>
            </a:r>
            <a:r>
              <a:rPr lang="de-DE" noProof="0"/>
              <a:t>folgenden Members </a:t>
            </a:r>
            <a:r>
              <a:rPr lang="de-DE" noProof="0" dirty="0"/>
              <a:t>sind nur in dieser Klasse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>
                <a:solidFill>
                  <a:srgbClr val="7F0055"/>
                </a:solidFill>
                <a:latin typeface="Courier New" panose="02070309020205020404" pitchFamily="49" charset="0"/>
              </a:rPr>
              <a:t>friend</a:t>
            </a:r>
            <a:r>
              <a:rPr lang="de-DE" b="1" noProof="0" dirty="0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noProof="0"/>
              <a:t> 	erlaubt </a:t>
            </a:r>
            <a:r>
              <a:rPr lang="de-DE" noProof="0" dirty="0"/>
              <a:t>Funktion/Methode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/>
              <a:t> Zugriff auf </a:t>
            </a:r>
            <a:r>
              <a:rPr lang="de-DE" sz="16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sz="1600" noProof="0"/>
              <a:t> </a:t>
            </a:r>
            <a:r>
              <a:rPr lang="de-DE" noProof="0"/>
              <a:t>Members </a:t>
            </a:r>
            <a:r>
              <a:rPr lang="de-DE" noProof="0" dirty="0"/>
              <a:t>dieser Klasse</a:t>
            </a:r>
          </a:p>
          <a:p>
            <a:pPr marL="635000" lvl="1" indent="-285750">
              <a:tabLst>
                <a:tab pos="2065338" algn="l"/>
              </a:tabLst>
            </a:pPr>
            <a:endParaRPr lang="de-DE" noProof="0" dirty="0"/>
          </a:p>
          <a:p>
            <a:pPr>
              <a:tabLst>
                <a:tab pos="2065338" algn="l"/>
              </a:tabLst>
            </a:pPr>
            <a:r>
              <a:rPr lang="de-DE" b="1" noProof="0" dirty="0"/>
              <a:t>Anders als in Java</a:t>
            </a:r>
            <a:r>
              <a:rPr lang="de-DE" noProof="0" dirty="0"/>
              <a:t>: keine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noProof="0" dirty="0"/>
              <a:t>/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/>
              <a:t>-Sichtbarkeit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noProof="0" dirty="0"/>
              <a:t>via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/>
              <a:t>-Operator oder </a:t>
            </a:r>
            <a:r>
              <a:rPr lang="de-DE" altLang="de-DE" noProof="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noProof="0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noProof="0" dirty="0"/>
              <a:t>können alle Funktionen und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/>
              <a:t>-Methoden </a:t>
            </a:r>
            <a:r>
              <a:rPr lang="de-DE" noProof="0"/>
              <a:t>genutzt werden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/>
              <a:t>Beispiel: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using std::string;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onsolas" panose="020B0609020204030204" pitchFamily="49" charset="0"/>
              </a:rPr>
              <a:t>Das Schlüsselwort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Java</a:t>
            </a:r>
          </a:p>
          <a:p>
            <a:pPr lvl="1"/>
            <a:r>
              <a:rPr lang="en-US" dirty="0" err="1"/>
              <a:t>Markiert</a:t>
            </a:r>
            <a:r>
              <a:rPr lang="en-US" dirty="0"/>
              <a:t> </a:t>
            </a:r>
            <a:r>
              <a:rPr lang="en-US" b="1" dirty="0" err="1"/>
              <a:t>Zugehörigkeit</a:t>
            </a:r>
            <a:r>
              <a:rPr lang="en-US" b="1" dirty="0"/>
              <a:t> </a:t>
            </a:r>
            <a:r>
              <a:rPr lang="en-US" b="1" dirty="0" err="1"/>
              <a:t>zur</a:t>
            </a:r>
            <a:r>
              <a:rPr lang="en-US" b="1" dirty="0"/>
              <a:t> </a:t>
            </a:r>
            <a:r>
              <a:rPr lang="en-US" b="1" dirty="0" err="1"/>
              <a:t>Klasse</a:t>
            </a:r>
            <a:r>
              <a:rPr lang="en-US" dirty="0"/>
              <a:t>,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Instanz</a:t>
            </a:r>
            <a:endParaRPr lang="en-US" dirty="0"/>
          </a:p>
          <a:p>
            <a:pPr lvl="2"/>
            <a:r>
              <a:rPr lang="en-US" dirty="0" err="1"/>
              <a:t>z.B</a:t>
            </a:r>
            <a:r>
              <a:rPr lang="en-US" dirty="0"/>
              <a:t>.: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static 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instanceCount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0; // incremented in constructor</a:t>
            </a:r>
          </a:p>
          <a:p>
            <a:pPr lvl="1"/>
            <a:r>
              <a:rPr lang="en-US" dirty="0">
                <a:latin typeface="+mj-lt"/>
                <a:cs typeface="Consolas" panose="020B0609020204030204" pitchFamily="49" charset="0"/>
              </a:rPr>
              <a:t>Definition von </a:t>
            </a:r>
            <a:r>
              <a:rPr lang="en-US" b="1" dirty="0" err="1">
                <a:latin typeface="+mj-lt"/>
                <a:cs typeface="Consolas" panose="020B0609020204030204" pitchFamily="49" charset="0"/>
              </a:rPr>
              <a:t>Konstanten</a:t>
            </a:r>
            <a:endParaRPr lang="en-US" b="1" dirty="0">
              <a:latin typeface="+mj-lt"/>
              <a:cs typeface="Consolas" panose="020B0609020204030204" pitchFamily="49" charset="0"/>
            </a:endParaRPr>
          </a:p>
          <a:p>
            <a:pPr lvl="2"/>
            <a:r>
              <a:rPr lang="en-US" dirty="0" err="1">
                <a:latin typeface="+mj-lt"/>
                <a:cs typeface="Consolas" panose="020B0609020204030204" pitchFamily="49" charset="0"/>
              </a:rPr>
              <a:t>z.B</a:t>
            </a:r>
            <a:r>
              <a:rPr lang="en-US" dirty="0">
                <a:latin typeface="+mj-lt"/>
                <a:cs typeface="Consolas" panose="020B0609020204030204" pitchFamily="49" charset="0"/>
              </a:rPr>
              <a:t>.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private static final int MAX_FLOOR_COUNT = 100;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C/C++: </a:t>
            </a:r>
          </a:p>
          <a:p>
            <a:pPr lvl="1"/>
            <a:r>
              <a:rPr lang="en-US" b="1" dirty="0" err="1"/>
              <a:t>Als</a:t>
            </a:r>
            <a:r>
              <a:rPr lang="en-US" b="1" dirty="0"/>
              <a:t> </a:t>
            </a:r>
            <a:r>
              <a:rPr lang="en-US" b="1" dirty="0" err="1"/>
              <a:t>Zugehörigkeitsmodifikator</a:t>
            </a:r>
            <a:r>
              <a:rPr lang="en-US" b="1" dirty="0"/>
              <a:t> und </a:t>
            </a:r>
            <a:r>
              <a:rPr lang="en-US" b="1" dirty="0" err="1"/>
              <a:t>für</a:t>
            </a:r>
            <a:r>
              <a:rPr lang="en-US" b="1" dirty="0"/>
              <a:t> </a:t>
            </a:r>
            <a:r>
              <a:rPr lang="en-US" b="1" dirty="0" err="1"/>
              <a:t>Konstanten</a:t>
            </a:r>
            <a:r>
              <a:rPr lang="en-US" b="1" dirty="0"/>
              <a:t>:</a:t>
            </a:r>
            <a:endParaRPr lang="en-US" dirty="0"/>
          </a:p>
          <a:p>
            <a:pPr lvl="2"/>
            <a:r>
              <a:rPr lang="en-US" dirty="0" err="1"/>
              <a:t>Verwendung</a:t>
            </a:r>
            <a:r>
              <a:rPr lang="en-US" dirty="0"/>
              <a:t>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Java</a:t>
            </a:r>
          </a:p>
          <a:p>
            <a:pPr lvl="2"/>
            <a:r>
              <a:rPr lang="en-US" dirty="0" err="1"/>
              <a:t>Kombination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dirty="0"/>
              <a:t>-Modifier (s. </a:t>
            </a:r>
            <a:r>
              <a:rPr lang="en-US" dirty="0" err="1"/>
              <a:t>später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z.B</a:t>
            </a:r>
            <a:r>
              <a:rPr lang="en-US" dirty="0"/>
              <a:t>.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static const int MAX_FLOOR_COUNT = 100;</a:t>
            </a:r>
            <a:r>
              <a:rPr lang="en-US" dirty="0"/>
              <a:t> (in class-Definition)</a:t>
            </a:r>
          </a:p>
          <a:p>
            <a:pPr lvl="2"/>
            <a:r>
              <a:rPr lang="en-US" dirty="0" err="1"/>
              <a:t>z.B</a:t>
            </a:r>
            <a:r>
              <a:rPr lang="en-US" dirty="0"/>
              <a:t>.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const int Building::MAX_FLOOR_COUNT = 100;</a:t>
            </a:r>
            <a:r>
              <a:rPr lang="en-US" dirty="0"/>
              <a:t> (</a:t>
            </a:r>
            <a:r>
              <a:rPr lang="en-US" dirty="0" err="1"/>
              <a:t>außerhalb</a:t>
            </a:r>
            <a:r>
              <a:rPr lang="en-US" dirty="0"/>
              <a:t>, </a:t>
            </a:r>
            <a:r>
              <a:rPr lang="en-US" b="1" dirty="0" err="1"/>
              <a:t>ohne</a:t>
            </a:r>
            <a:r>
              <a:rPr lang="en-US" dirty="0"/>
              <a:t> static!; One Definition Rule </a:t>
            </a:r>
            <a:r>
              <a:rPr lang="en-US" dirty="0" err="1"/>
              <a:t>beachten</a:t>
            </a:r>
            <a:r>
              <a:rPr lang="en-US" dirty="0"/>
              <a:t>)</a:t>
            </a:r>
          </a:p>
          <a:p>
            <a:pPr lvl="1"/>
            <a:r>
              <a:rPr lang="en-US" b="1" dirty="0" err="1"/>
              <a:t>Als</a:t>
            </a:r>
            <a:r>
              <a:rPr lang="en-US" b="1" dirty="0"/>
              <a:t> </a:t>
            </a:r>
            <a:r>
              <a:rPr lang="en-US" b="1" dirty="0" err="1"/>
              <a:t>Sichtbarkeitsmodifikator</a:t>
            </a:r>
            <a:r>
              <a:rPr lang="en-US" dirty="0"/>
              <a:t>:</a:t>
            </a:r>
          </a:p>
          <a:p>
            <a:pPr lvl="2"/>
            <a:r>
              <a:rPr lang="en-US" dirty="0" err="1"/>
              <a:t>Vor</a:t>
            </a:r>
            <a:r>
              <a:rPr lang="en-US" dirty="0"/>
              <a:t> </a:t>
            </a:r>
            <a:r>
              <a:rPr lang="en-US" dirty="0" err="1"/>
              <a:t>allem</a:t>
            </a:r>
            <a:r>
              <a:rPr lang="en-US" dirty="0"/>
              <a:t> in C (</a:t>
            </a:r>
            <a:r>
              <a:rPr lang="en-US" dirty="0" err="1"/>
              <a:t>s.a.</a:t>
            </a:r>
            <a:r>
              <a:rPr lang="en-US" dirty="0"/>
              <a:t> </a:t>
            </a:r>
            <a:r>
              <a:rPr lang="en-US" dirty="0" err="1"/>
              <a:t>später</a:t>
            </a:r>
            <a:r>
              <a:rPr lang="en-US" dirty="0"/>
              <a:t>)</a:t>
            </a:r>
          </a:p>
          <a:p>
            <a:pPr lvl="2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dirty="0"/>
              <a:t> </a:t>
            </a:r>
            <a:r>
              <a:rPr lang="en-US" dirty="0" err="1"/>
              <a:t>Funktion</a:t>
            </a:r>
            <a:r>
              <a:rPr lang="en-US" dirty="0"/>
              <a:t>/Variable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innerhalb</a:t>
            </a:r>
            <a:r>
              <a:rPr lang="en-US" dirty="0"/>
              <a:t> der </a:t>
            </a:r>
            <a:r>
              <a:rPr lang="en-US" dirty="0" err="1"/>
              <a:t>Implementierungsdatei</a:t>
            </a:r>
            <a:r>
              <a:rPr lang="en-US" dirty="0"/>
              <a:t> </a:t>
            </a:r>
            <a:r>
              <a:rPr lang="en-US" dirty="0" err="1"/>
              <a:t>sichtbar</a:t>
            </a:r>
            <a:r>
              <a:rPr lang="en-US" dirty="0"/>
              <a:t>; </a:t>
            </a:r>
            <a:r>
              <a:rPr lang="en-US" dirty="0" err="1"/>
              <a:t>ansonsten</a:t>
            </a:r>
            <a:r>
              <a:rPr lang="en-US" dirty="0"/>
              <a:t>: </a:t>
            </a:r>
            <a:r>
              <a:rPr lang="en-US" dirty="0" err="1"/>
              <a:t>globale</a:t>
            </a:r>
            <a:r>
              <a:rPr lang="en-US" dirty="0"/>
              <a:t> </a:t>
            </a:r>
            <a:r>
              <a:rPr lang="en-US" dirty="0" err="1"/>
              <a:t>Funktion</a:t>
            </a:r>
            <a:r>
              <a:rPr lang="en-US" dirty="0"/>
              <a:t>/Variable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4211960" y="6251054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http://en.cppreference.com/w/cpp/keyword/static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5471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Strings in C++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/>
              <a:t>Java </a:t>
            </a:r>
          </a:p>
          <a:p>
            <a:pPr marL="463550" indent="-285750"/>
            <a:r>
              <a:rPr lang="de-DE" noProof="0" dirty="0"/>
              <a:t>Quote-</a:t>
            </a:r>
            <a:r>
              <a:rPr lang="de-DE" noProof="0" dirty="0" err="1"/>
              <a:t>Literale</a:t>
            </a:r>
            <a:r>
              <a:rPr lang="de-DE" noProof="0" dirty="0"/>
              <a:t> werden zu </a:t>
            </a:r>
            <a:r>
              <a:rPr lang="de-DE" b="1" noProof="0" dirty="0" err="1"/>
              <a:t>java.lang.String</a:t>
            </a:r>
            <a:r>
              <a:rPr lang="de-DE" noProof="0" dirty="0" err="1"/>
              <a:t>s</a:t>
            </a:r>
            <a:r>
              <a:rPr lang="de-DE" noProof="0" dirty="0"/>
              <a:t> </a:t>
            </a:r>
          </a:p>
          <a:p>
            <a:pPr marL="463550" indent="-285750"/>
            <a:r>
              <a:rPr lang="de-DE" noProof="0" dirty="0"/>
              <a:t>Beispiel: </a:t>
            </a:r>
          </a:p>
          <a:p>
            <a:pPr marL="635000" lvl="1" indent="-285750"/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World".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()); //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java.lang.String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/>
              <a:t>C++</a:t>
            </a:r>
          </a:p>
          <a:p>
            <a:pPr marL="463550" indent="-285750"/>
            <a:r>
              <a:rPr lang="de-DE" noProof="0" dirty="0"/>
              <a:t>Quote-</a:t>
            </a:r>
            <a:r>
              <a:rPr lang="de-DE" noProof="0" dirty="0" err="1"/>
              <a:t>Literale</a:t>
            </a:r>
            <a:r>
              <a:rPr lang="de-DE" noProof="0" dirty="0"/>
              <a:t> werden zu </a:t>
            </a:r>
            <a:r>
              <a:rPr lang="de-DE" b="1" noProof="0" dirty="0"/>
              <a:t>C-Strings =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noProof="0" dirty="0"/>
              <a:t>-Arrays </a:t>
            </a:r>
          </a:p>
          <a:p>
            <a:pPr marL="463550" indent="-285750"/>
            <a:r>
              <a:rPr lang="de-DE" noProof="0" dirty="0"/>
              <a:t>Beispiele:</a:t>
            </a:r>
          </a:p>
          <a:p>
            <a:pPr marL="635000" lvl="1" indent="-285750"/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myString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"Hello World."; // A C-style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myString2("Hello World."); // explicit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invoc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marL="635000" lvl="1" indent="-285750"/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myString3 = "Hello World"; //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implicit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invoc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Ganzzahlliterale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62560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Neben</a:t>
            </a:r>
            <a:r>
              <a:rPr lang="en-US" dirty="0"/>
              <a:t> </a:t>
            </a:r>
            <a:r>
              <a:rPr lang="en-US" b="1" dirty="0"/>
              <a:t>rein </a:t>
            </a:r>
            <a:r>
              <a:rPr lang="en-US" b="1" dirty="0" err="1"/>
              <a:t>dezimalen</a:t>
            </a:r>
            <a:r>
              <a:rPr lang="en-US" b="1" dirty="0"/>
              <a:t> </a:t>
            </a:r>
            <a:r>
              <a:rPr lang="en-US" b="1" dirty="0" err="1"/>
              <a:t>Ganzzahl</a:t>
            </a:r>
            <a:r>
              <a:rPr lang="de-DE" b="1" dirty="0"/>
              <a:t>literalen </a:t>
            </a:r>
            <a:r>
              <a:rPr lang="de-DE" dirty="0"/>
              <a:t>(z.B. in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 = 125</a:t>
            </a:r>
            <a:r>
              <a:rPr lang="de-DE" dirty="0"/>
              <a:t>) gibt es weitere Möglichkeiten, Ganzzahlliterale anzugeben</a:t>
            </a:r>
          </a:p>
          <a:p>
            <a:pPr marL="0" indent="0">
              <a:buNone/>
            </a:pPr>
            <a:r>
              <a:rPr lang="de-DE" b="1" dirty="0"/>
              <a:t>Suffixe</a:t>
            </a:r>
          </a:p>
          <a:p>
            <a:pPr lvl="1"/>
            <a:r>
              <a:rPr lang="de-DE" b="1" dirty="0"/>
              <a:t>'</a:t>
            </a: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dirty="0"/>
              <a:t>' oder '</a:t>
            </a: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dirty="0"/>
              <a:t>'</a:t>
            </a:r>
            <a:r>
              <a:rPr lang="de-DE" dirty="0"/>
              <a:t> stellt sicher, dass das Literal als </a:t>
            </a:r>
            <a:r>
              <a:rPr lang="de-DE" b="1" dirty="0"/>
              <a:t>vorzeichenlos</a:t>
            </a:r>
            <a:r>
              <a:rPr lang="de-DE" dirty="0"/>
              <a:t> interpretiert wird (z.B. 255u)</a:t>
            </a:r>
          </a:p>
          <a:p>
            <a:pPr lvl="1"/>
            <a:r>
              <a:rPr lang="de-DE" b="1" dirty="0"/>
              <a:t>'</a:t>
            </a: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 dirty="0"/>
              <a:t>', '</a:t>
            </a: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 dirty="0"/>
              <a:t>', '</a:t>
            </a:r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 dirty="0"/>
              <a:t>', '</a:t>
            </a: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 dirty="0"/>
              <a:t>'</a:t>
            </a:r>
            <a:r>
              <a:rPr lang="de-DE" dirty="0"/>
              <a:t> stellt sicher, dass das Literal als </a:t>
            </a:r>
            <a:r>
              <a:rPr lang="de-DE" b="1" dirty="0"/>
              <a:t>'</a:t>
            </a:r>
            <a:r>
              <a:rPr lang="de-DE" b="1" dirty="0" err="1"/>
              <a:t>long</a:t>
            </a:r>
            <a:r>
              <a:rPr lang="de-DE" b="1" dirty="0"/>
              <a:t> </a:t>
            </a:r>
            <a:r>
              <a:rPr lang="de-DE" b="1" dirty="0" err="1"/>
              <a:t>long</a:t>
            </a:r>
            <a:r>
              <a:rPr lang="de-DE" b="1" dirty="0"/>
              <a:t> </a:t>
            </a:r>
            <a:r>
              <a:rPr lang="de-DE" b="1" dirty="0" err="1"/>
              <a:t>int</a:t>
            </a:r>
            <a:r>
              <a:rPr lang="de-DE" b="1" dirty="0"/>
              <a:t>' </a:t>
            </a:r>
            <a:r>
              <a:rPr lang="de-DE" dirty="0"/>
              <a:t>interpretiert wird </a:t>
            </a:r>
            <a:br>
              <a:rPr lang="de-DE" dirty="0"/>
            </a:br>
            <a:r>
              <a:rPr lang="de-DE" dirty="0"/>
              <a:t>(z.B.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2345678901234567890LL</a:t>
            </a:r>
            <a:r>
              <a:rPr lang="de-DE" dirty="0"/>
              <a:t>). Seit C++11 kein Unterschied mehr zwischen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dirty="0"/>
              <a:t> und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dirty="0"/>
              <a:t>.</a:t>
            </a:r>
          </a:p>
          <a:p>
            <a:pPr marL="0" indent="0">
              <a:buNone/>
            </a:pPr>
            <a:r>
              <a:rPr lang="de-DE" b="1" dirty="0"/>
              <a:t>Infixe</a:t>
            </a:r>
          </a:p>
          <a:p>
            <a:pPr lvl="1"/>
            <a:r>
              <a:rPr lang="de-DE" b="1" dirty="0"/>
              <a:t>(Seit C++14) Hochkommata</a:t>
            </a:r>
            <a:r>
              <a:rPr lang="de-DE" dirty="0"/>
              <a:t> können an beliebigen Stellen eingesetzt werden (z.B.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18'446'744'073'709'550'592llu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Kombinationen beider Suffixe sind möglich.</a:t>
            </a:r>
          </a:p>
          <a:p>
            <a:pPr marL="0" indent="0">
              <a:buNone/>
            </a:pPr>
            <a:r>
              <a:rPr lang="de-DE" b="1" dirty="0"/>
              <a:t>Präfixe</a:t>
            </a:r>
            <a:endParaRPr lang="de-DE" dirty="0"/>
          </a:p>
          <a:p>
            <a:pPr lvl="1"/>
            <a:r>
              <a:rPr lang="de-DE" b="1" dirty="0" err="1"/>
              <a:t>Oktaldarstellung</a:t>
            </a:r>
            <a:r>
              <a:rPr lang="de-DE" dirty="0"/>
              <a:t>: führende 0 bewirkt Interpretation als </a:t>
            </a:r>
            <a:r>
              <a:rPr lang="de-DE" dirty="0" err="1"/>
              <a:t>Oktalliteral</a:t>
            </a:r>
            <a:r>
              <a:rPr lang="de-DE" dirty="0"/>
              <a:t> (z.B.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0753</a:t>
            </a:r>
            <a:r>
              <a:rPr lang="de-DE" dirty="0"/>
              <a:t> entspricht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7*64+5*8+3=491</a:t>
            </a:r>
            <a:r>
              <a:rPr lang="de-DE" dirty="0"/>
              <a:t>). Kombination mit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dirty="0"/>
              <a:t>/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dirty="0"/>
              <a:t> möglich.</a:t>
            </a:r>
          </a:p>
          <a:p>
            <a:pPr lvl="1"/>
            <a:r>
              <a:rPr lang="de-DE" b="1" dirty="0"/>
              <a:t>(Seit C++14) Binärdarstellung</a:t>
            </a:r>
            <a:r>
              <a:rPr lang="de-DE" dirty="0"/>
              <a:t>: führende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0b</a:t>
            </a:r>
            <a:r>
              <a:rPr lang="de-DE" dirty="0"/>
              <a:t> bewirkt Interpretation als Binärliteral (z.B.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0b1010'1101</a:t>
            </a:r>
            <a:r>
              <a:rPr lang="de-DE" dirty="0"/>
              <a:t> entspricht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0xAD=10*16+13=173</a:t>
            </a:r>
            <a:r>
              <a:rPr lang="de-DE" dirty="0"/>
              <a:t>) . Kombination mit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dirty="0"/>
              <a:t>/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dirty="0"/>
              <a:t> möglich.</a:t>
            </a:r>
          </a:p>
          <a:p>
            <a:pPr marL="0" indent="0">
              <a:buNone/>
            </a:pPr>
            <a:r>
              <a:rPr lang="de-DE" dirty="0"/>
              <a:t>Seit C++11 kann man übrigens </a:t>
            </a:r>
            <a:r>
              <a:rPr lang="de-DE" b="1" dirty="0"/>
              <a:t>eigene </a:t>
            </a:r>
            <a:r>
              <a:rPr lang="de-DE" b="1" dirty="0" err="1"/>
              <a:t>Literaltypen</a:t>
            </a:r>
            <a:r>
              <a:rPr lang="de-DE" dirty="0"/>
              <a:t> definieren ("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literals</a:t>
            </a:r>
            <a:r>
              <a:rPr lang="de-DE" dirty="0"/>
              <a:t>").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Die </a:t>
            </a:r>
            <a:r>
              <a:rPr lang="en-US" dirty="0" err="1"/>
              <a:t>Suffixe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u, U, l, L,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LL</a:t>
            </a:r>
            <a:r>
              <a:rPr lang="en-US" dirty="0"/>
              <a:t> und die </a:t>
            </a:r>
            <a:r>
              <a:rPr lang="en-US" dirty="0" err="1"/>
              <a:t>Pr</a:t>
            </a:r>
            <a:r>
              <a:rPr lang="de-DE" dirty="0" err="1"/>
              <a:t>äfixe</a:t>
            </a:r>
            <a:r>
              <a:rPr lang="de-DE" dirty="0"/>
              <a:t>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de-DE" dirty="0"/>
              <a:t> und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/>
              <a:t> </a:t>
            </a:r>
            <a:r>
              <a:rPr lang="en-US" dirty="0" err="1"/>
              <a:t>funktionieren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in C.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4348188" y="6109922"/>
            <a:ext cx="4572000" cy="4071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3"/>
              </a:rPr>
              <a:t>https://en.cppreference.com/w/cpp/language/integer_literal</a:t>
            </a:r>
            <a:r>
              <a:rPr lang="en-US" sz="1100"/>
              <a:t> </a:t>
            </a:r>
            <a:br>
              <a:rPr lang="en-US" sz="1100"/>
            </a:br>
            <a:r>
              <a:rPr lang="en-US" sz="1100">
                <a:hlinkClick r:id="rId4"/>
              </a:rPr>
              <a:t>https://en.cppreference.com/w/cpp/language/user_literal</a:t>
            </a:r>
            <a:r>
              <a:rPr lang="en-US" sz="11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80556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Standard-Bibliotheken in C++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ISO-genormte</a:t>
            </a:r>
            <a:r>
              <a:rPr lang="de-DE" noProof="0" dirty="0"/>
              <a:t>, stetig wachsende Standardbibliothek</a:t>
            </a:r>
            <a:br>
              <a:rPr lang="de-DE" noProof="0" dirty="0"/>
            </a:br>
            <a:endParaRPr lang="de-DE" noProof="0" dirty="0"/>
          </a:p>
          <a:p>
            <a:r>
              <a:rPr lang="de-DE" noProof="0" dirty="0"/>
              <a:t>Alle </a:t>
            </a:r>
            <a:r>
              <a:rPr lang="de-DE" noProof="0"/>
              <a:t>Komponenten liegen in </a:t>
            </a:r>
            <a:r>
              <a:rPr lang="de-DE" b="1" noProof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de-DE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br>
              <a:rPr lang="de-DE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1" noProof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noProof="0" dirty="0"/>
              <a:t>Komponenten:</a:t>
            </a:r>
          </a:p>
          <a:p>
            <a:pPr marL="520700" indent="-342900"/>
            <a:r>
              <a:rPr lang="de-DE" noProof="0" dirty="0"/>
              <a:t>I/O (z.B. 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sstream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520700" indent="-342900"/>
            <a:r>
              <a:rPr lang="de-DE" altLang="de-DE" noProof="0" dirty="0">
                <a:latin typeface="+mj-lt"/>
                <a:cs typeface="Consolas" pitchFamily="49" charset="0"/>
              </a:rPr>
              <a:t>Strings (z.B. 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/>
              <a:t>)</a:t>
            </a:r>
          </a:p>
          <a:p>
            <a:pPr marL="520700" indent="-342900"/>
            <a:r>
              <a:rPr lang="de-DE" altLang="de-DE" noProof="0" dirty="0"/>
              <a:t>Standard Template Library (STL)</a:t>
            </a:r>
          </a:p>
          <a:p>
            <a:pPr marL="692150" lvl="1" indent="-342900"/>
            <a:r>
              <a:rPr lang="de-DE" altLang="de-DE" noProof="0" dirty="0"/>
              <a:t>Generische Datenstrukturen </a:t>
            </a:r>
            <a:br>
              <a:rPr lang="de-DE" altLang="de-DE" noProof="0" dirty="0"/>
            </a:br>
            <a:r>
              <a:rPr lang="de-DE" altLang="de-DE" noProof="0" dirty="0"/>
              <a:t>(z.B. 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/>
              <a:t> )</a:t>
            </a:r>
          </a:p>
          <a:p>
            <a:pPr marL="692150" lvl="1" indent="-342900"/>
            <a:r>
              <a:rPr lang="de-DE" altLang="de-DE" noProof="0" dirty="0"/>
              <a:t>Generische Algorithmen</a:t>
            </a:r>
            <a:br>
              <a:rPr lang="de-DE" altLang="de-DE" noProof="0" dirty="0"/>
            </a:br>
            <a:r>
              <a:rPr lang="de-DE" altLang="de-DE" noProof="0" dirty="0"/>
              <a:t>(z.B. 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/>
              <a:t> )</a:t>
            </a:r>
          </a:p>
          <a:p>
            <a:pPr marL="881063" lvl="2" indent="-342900"/>
            <a:endParaRPr lang="de-DE" altLang="de-DE" noProof="0" dirty="0"/>
          </a:p>
          <a:p>
            <a:pPr marL="692150" lvl="1" indent="-342900"/>
            <a:endParaRPr lang="de-DE" altLang="de-DE" noProof="0" dirty="0">
              <a:latin typeface="+mj-lt"/>
              <a:cs typeface="Consolas" pitchFamily="49" charset="0"/>
            </a:endParaRP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Boost</a:t>
            </a:r>
            <a:r>
              <a:rPr lang="de-DE" altLang="de-DE" noProof="0" dirty="0"/>
              <a:t>: </a:t>
            </a:r>
            <a:br>
              <a:rPr lang="de-DE" altLang="de-DE" noProof="0" dirty="0"/>
            </a:br>
            <a:r>
              <a:rPr lang="de-DE" altLang="de-DE" noProof="0" dirty="0"/>
              <a:t>"Brutschrank" 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>
                <a:solidFill>
                  <a:schemeClr val="bg1"/>
                </a:solidFill>
              </a:rPr>
              <a:t>"...one of the most highly regarded and expertly designed C++ library projects in the world."</a:t>
            </a: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>
                <a:solidFill>
                  <a:schemeClr val="bg1"/>
                </a:solidFill>
              </a:rPr>
              <a:t>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hlinkClick r:id="rId4"/>
              </a:rPr>
              <a:t>http://www.boost.org/</a:t>
            </a:r>
            <a:endParaRPr lang="de-DE" altLang="de-DE" sz="1800" b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</a:rPr>
              <a:t>Lambda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>
                <a:solidFill>
                  <a:schemeClr val="bg1"/>
                </a:solidFill>
              </a:rPr>
              <a:t>(</a:t>
            </a:r>
            <a:r>
              <a:rPr lang="de-DE" b="1" err="1">
                <a:solidFill>
                  <a:schemeClr val="bg1"/>
                </a:solidFill>
              </a:rPr>
              <a:t>advanced</a:t>
            </a:r>
            <a:r>
              <a:rPr lang="de-DE" b="1">
                <a:solidFill>
                  <a:schemeClr val="bg1"/>
                </a:solidFill>
              </a:rPr>
              <a:t>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>
                <a:solidFill>
                  <a:schemeClr val="bg1"/>
                </a:solidFill>
              </a:rPr>
              <a:t>Odeint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</a:rPr>
              <a:t>Smart </a:t>
            </a:r>
            <a:r>
              <a:rPr lang="de-DE" b="1" err="1">
                <a:solidFill>
                  <a:schemeClr val="bg1"/>
                </a:solidFill>
              </a:rPr>
              <a:t>Ptr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</a:rPr>
              <a:t>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Inhaltliche Struktur des Praktikums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484784"/>
            <a:ext cx="8640763" cy="4968875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[G] Grundlagen</a:t>
            </a:r>
          </a:p>
          <a:p>
            <a:pPr lvl="1"/>
            <a:r>
              <a:rPr lang="de-DE" noProof="0" dirty="0"/>
              <a:t>Projektstruktur, Kompiliervorgang, allgemeine Konzepte</a:t>
            </a:r>
          </a:p>
          <a:p>
            <a:pPr lvl="1"/>
            <a:endParaRPr lang="de-DE" noProof="0" dirty="0"/>
          </a:p>
          <a:p>
            <a:pPr marL="0" indent="0">
              <a:buNone/>
            </a:pPr>
            <a:r>
              <a:rPr lang="de-DE" b="1" dirty="0"/>
              <a:t>[S] </a:t>
            </a:r>
            <a:r>
              <a:rPr lang="de-DE" b="1" noProof="0" dirty="0"/>
              <a:t>Speicherverwaltung</a:t>
            </a:r>
          </a:p>
          <a:p>
            <a:pPr lvl="1"/>
            <a:r>
              <a:rPr lang="de-DE" noProof="0" dirty="0"/>
              <a:t>Speicherbereiche in C++, Vergleich zu Java</a:t>
            </a:r>
          </a:p>
          <a:p>
            <a:pPr lvl="1"/>
            <a:r>
              <a:rPr lang="de-DE" noProof="0" dirty="0"/>
              <a:t>Typische Fallstricke </a:t>
            </a:r>
            <a:r>
              <a:rPr lang="de-DE" dirty="0"/>
              <a:t>– </a:t>
            </a:r>
            <a:r>
              <a:rPr lang="de-DE" noProof="0" dirty="0"/>
              <a:t>davon gibt es reichlich!</a:t>
            </a:r>
          </a:p>
          <a:p>
            <a:pPr lvl="1"/>
            <a:endParaRPr lang="de-DE" noProof="0" dirty="0"/>
          </a:p>
          <a:p>
            <a:pPr marL="0" indent="0">
              <a:buNone/>
            </a:pPr>
            <a:r>
              <a:rPr lang="de-DE" b="1" dirty="0"/>
              <a:t>[O] </a:t>
            </a:r>
            <a:r>
              <a:rPr lang="de-DE" b="1" noProof="0" dirty="0"/>
              <a:t>Objektorientierung</a:t>
            </a:r>
          </a:p>
          <a:p>
            <a:pPr lvl="1"/>
            <a:r>
              <a:rPr lang="de-DE" noProof="0" dirty="0"/>
              <a:t>Besonderheiten von C++</a:t>
            </a:r>
          </a:p>
          <a:p>
            <a:pPr lvl="1"/>
            <a:endParaRPr lang="de-DE" noProof="0" dirty="0"/>
          </a:p>
          <a:p>
            <a:pPr marL="0" indent="0">
              <a:buNone/>
            </a:pPr>
            <a:r>
              <a:rPr lang="de-DE" b="1" dirty="0"/>
              <a:t>[F] Fortgeschrittene Themen</a:t>
            </a:r>
          </a:p>
          <a:p>
            <a:pPr lvl="1"/>
            <a:r>
              <a:rPr lang="de-DE" dirty="0"/>
              <a:t>Templates: vergleichbar mit </a:t>
            </a:r>
            <a:r>
              <a:rPr lang="de-DE" dirty="0" err="1"/>
              <a:t>Generics</a:t>
            </a:r>
            <a:r>
              <a:rPr lang="de-DE" dirty="0"/>
              <a:t> in Java</a:t>
            </a:r>
          </a:p>
          <a:p>
            <a:pPr lvl="1"/>
            <a:r>
              <a:rPr lang="de-DE" dirty="0"/>
              <a:t>Funktionszeiger: in C von Anfang an, in Java erst seit 1.8!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b="1" dirty="0"/>
              <a:t>[C] Einführung in C</a:t>
            </a:r>
          </a:p>
          <a:p>
            <a:pPr lvl="1"/>
            <a:r>
              <a:rPr lang="de-DE" dirty="0"/>
              <a:t>Besonderheiten von C im Vergleich zu C++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0708924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Operatorüberladung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/>
              <a:t>Java</a:t>
            </a:r>
            <a:endParaRPr lang="de-DE" noProof="0" dirty="0"/>
          </a:p>
          <a:p>
            <a:pPr marL="520700" indent="-342900"/>
            <a:r>
              <a:rPr lang="de-DE" noProof="0" dirty="0"/>
              <a:t>Operatoren in </a:t>
            </a:r>
            <a:r>
              <a:rPr lang="de-DE" b="1" noProof="0" dirty="0"/>
              <a:t>Sonderrolle</a:t>
            </a:r>
            <a:r>
              <a:rPr lang="de-DE" noProof="0" dirty="0"/>
              <a:t>, </a:t>
            </a:r>
            <a:r>
              <a:rPr lang="de-DE" b="1" noProof="0" dirty="0"/>
              <a:t>fest belegt</a:t>
            </a:r>
            <a:r>
              <a:rPr lang="de-DE" noProof="0" dirty="0"/>
              <a:t> ("Lehre aus Erfahrung mit C++")</a:t>
            </a:r>
          </a:p>
          <a:p>
            <a:pPr marL="520700" indent="-342900"/>
            <a:r>
              <a:rPr lang="de-DE" noProof="0" dirty="0"/>
              <a:t>Fixe </a:t>
            </a:r>
            <a:r>
              <a:rPr lang="de-DE" b="1" noProof="0" dirty="0"/>
              <a:t>Präzedenz</a:t>
            </a:r>
            <a:r>
              <a:rPr lang="de-DE" noProof="0" dirty="0"/>
              <a:t> (= Abarbeitungsreihenfolge bei mehreren Operatoren)</a:t>
            </a:r>
          </a:p>
          <a:p>
            <a:pPr marL="692150" lvl="1" indent="-342900"/>
            <a:r>
              <a:rPr lang="de-DE" noProof="0" dirty="0"/>
              <a:t>Im Ausdruck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x = a + 1;</a:t>
            </a:r>
            <a:r>
              <a:rPr lang="de-DE" noProof="0" dirty="0"/>
              <a:t> wird zuerst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'+'</a:t>
            </a:r>
            <a:r>
              <a:rPr lang="de-DE" noProof="0" dirty="0"/>
              <a:t> und dann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'='</a:t>
            </a:r>
            <a:r>
              <a:rPr lang="de-DE" noProof="0" dirty="0"/>
              <a:t> ausgewertet.</a:t>
            </a:r>
          </a:p>
          <a:p>
            <a:pPr marL="692150" lvl="1" indent="-342900"/>
            <a:r>
              <a:rPr lang="de-DE" b="1" noProof="0"/>
              <a:t>Beispiel</a:t>
            </a:r>
            <a:r>
              <a:rPr lang="de-DE" noProof="0"/>
              <a:t>: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++,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--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/>
              <a:t> vor ++,--,+,-,~,! vor *,/,% vor …</a:t>
            </a:r>
          </a:p>
          <a:p>
            <a:pPr marL="692150" lvl="1" indent="-342900"/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C++</a:t>
            </a:r>
            <a:endParaRPr lang="de-DE" noProof="0" dirty="0"/>
          </a:p>
          <a:p>
            <a:pPr marL="520700" indent="-342900"/>
            <a:r>
              <a:rPr lang="de-DE" noProof="0" dirty="0"/>
              <a:t>Operatoren als </a:t>
            </a:r>
            <a:r>
              <a:rPr lang="de-DE" b="1" noProof="0" dirty="0" err="1"/>
              <a:t>Syntactic</a:t>
            </a:r>
            <a:r>
              <a:rPr lang="de-DE" b="1" noProof="0" dirty="0"/>
              <a:t> Sugar </a:t>
            </a:r>
            <a:r>
              <a:rPr lang="de-DE" noProof="0" dirty="0"/>
              <a:t>und beliebig überschreibbar</a:t>
            </a:r>
          </a:p>
          <a:p>
            <a:pPr marL="692150" lvl="1" indent="-342900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de-DE" noProof="0" dirty="0"/>
              <a:t> gleichwertig zu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+(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/>
              <a:t> oder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a.operator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+(b)</a:t>
            </a:r>
          </a:p>
          <a:p>
            <a:pPr marL="692150" lvl="1" indent="-342900"/>
            <a:r>
              <a:rPr lang="de-DE" noProof="0" dirty="0"/>
              <a:t>Extrem wichtig: Zuweisungsoperator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noProof="0" dirty="0"/>
              <a:t> (siehe später)</a:t>
            </a:r>
          </a:p>
          <a:p>
            <a:pPr marL="520700" indent="-342900"/>
            <a:r>
              <a:rPr lang="de-DE" noProof="0" dirty="0"/>
              <a:t>Fixe </a:t>
            </a:r>
            <a:r>
              <a:rPr lang="de-DE" b="1" noProof="0" dirty="0"/>
              <a:t>Präzedenz</a:t>
            </a:r>
          </a:p>
          <a:p>
            <a:pPr marL="692150" lvl="1" indent="-342900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/>
              <a:t> vor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++,--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),(),[],.,-&gt;</a:t>
            </a:r>
            <a:r>
              <a:rPr lang="de-DE" noProof="0" dirty="0"/>
              <a:t> vor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https://docs.oracle.com/javase/tutorial/java/nutsandbolts/operators.html</a:t>
            </a:r>
            <a:r>
              <a:rPr lang="en-US" sz="1200"/>
              <a:t> </a:t>
            </a:r>
          </a:p>
          <a:p>
            <a:pPr algn="r"/>
            <a:r>
              <a:rPr lang="en-US" sz="1200">
                <a:hlinkClick r:id="rId3"/>
              </a:rPr>
              <a:t>http://en.cppreference.com/w/cpp/language/operators</a:t>
            </a:r>
            <a:r>
              <a:rPr lang="en-US" sz="1200"/>
              <a:t> </a:t>
            </a:r>
          </a:p>
          <a:p>
            <a:pPr algn="r"/>
            <a:r>
              <a:rPr lang="en-US" sz="1200">
                <a:hlinkClick r:id="rId4"/>
              </a:rPr>
              <a:t>http://en.cppreference.com/w/cpp/language/operator_precedence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Iterierungskonzepte</a:t>
            </a:r>
            <a:r>
              <a:rPr lang="de-DE" noProof="0" dirty="0"/>
              <a:t> in C++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/>
              <a:t>Java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For</a:t>
            </a:r>
            <a:r>
              <a:rPr lang="de-DE" sz="1200" b="1" noProof="0" dirty="0">
                <a:latin typeface="+mj-lt"/>
                <a:cs typeface="Consolas" panose="020B0609020204030204" pitchFamily="49" charset="0"/>
              </a:rPr>
              <a:t>: 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i = …; i &lt; …; ++i){/*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While</a:t>
            </a:r>
            <a:r>
              <a:rPr lang="de-DE" sz="1400" b="1" dirty="0">
                <a:cs typeface="Consolas" panose="020B0609020204030204" pitchFamily="49" charset="0"/>
              </a:rPr>
              <a:t>-Do: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>
                <a:cs typeface="Consolas" panose="020B0609020204030204" pitchFamily="49" charset="0"/>
              </a:rPr>
              <a:t>Do-</a:t>
            </a:r>
            <a:r>
              <a:rPr lang="de-DE" sz="1400" b="1" dirty="0" err="1">
                <a:cs typeface="Consolas" panose="020B0609020204030204" pitchFamily="49" charset="0"/>
              </a:rPr>
              <a:t>While</a:t>
            </a:r>
            <a:r>
              <a:rPr lang="de-DE" sz="1400" b="1" dirty="0">
                <a:cs typeface="Consolas" panose="020B0609020204030204" pitchFamily="49" charset="0"/>
              </a:rPr>
              <a:t>:	</a:t>
            </a:r>
            <a:r>
              <a:rPr lang="de-DE" sz="1400" dirty="0">
                <a:cs typeface="Consolas" panose="020B0609020204030204" pitchFamily="49" charset="0"/>
              </a:rPr>
              <a:t>do 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Foreach</a:t>
            </a:r>
            <a:r>
              <a:rPr lang="de-DE" sz="1400" b="1" dirty="0">
                <a:cs typeface="Consolas" panose="020B0609020204030204" pitchFamily="49" charset="0"/>
              </a:rPr>
              <a:t>: 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(final String s :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String[]{"a", "b", "c"}){/*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/>
              <a:t>(seit Java 1.7)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>
                <a:cs typeface="Consolas" panose="020B0609020204030204" pitchFamily="49" charset="0"/>
              </a:rPr>
              <a:t>Iterator: 	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Iterator&lt;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list.iterator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iter.hasNext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	{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o =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iter.next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();}</a:t>
            </a:r>
            <a:r>
              <a:rPr lang="de-DE" sz="1400" noProof="0" dirty="0"/>
              <a:t> </a:t>
            </a:r>
          </a:p>
          <a:p>
            <a:pPr marL="1651000" lvl="5" indent="-285750">
              <a:tabLst>
                <a:tab pos="1431925" algn="l"/>
                <a:tab pos="1706563" algn="l"/>
              </a:tabLst>
            </a:pPr>
            <a:r>
              <a:rPr lang="de-DE" sz="1200" noProof="0" dirty="0"/>
              <a:t>z.B. um Elemente leicht überspringen zu können</a:t>
            </a:r>
          </a:p>
          <a:p>
            <a:pPr marL="635000" lvl="1" indent="-285750">
              <a:tabLst>
                <a:tab pos="1431925" algn="l"/>
                <a:tab pos="1706563" algn="l"/>
              </a:tabLst>
            </a:pPr>
            <a:endParaRPr lang="de-DE" sz="12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/>
              <a:t>C++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For</a:t>
            </a:r>
            <a:r>
              <a:rPr lang="de-DE" sz="1200" b="1" dirty="0">
                <a:cs typeface="Consolas" panose="020B0609020204030204" pitchFamily="49" charset="0"/>
              </a:rPr>
              <a:t>: 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i = …; i &lt; …; ++i){/*loop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/>
              <a:t>(wie in Java), 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While</a:t>
            </a:r>
            <a:r>
              <a:rPr lang="de-DE" sz="1400" b="1" dirty="0">
                <a:cs typeface="Consolas" panose="020B0609020204030204" pitchFamily="49" charset="0"/>
              </a:rPr>
              <a:t>-Do</a:t>
            </a:r>
            <a:r>
              <a:rPr lang="de-DE" sz="1200" b="1" dirty="0">
                <a:cs typeface="Consolas" panose="020B0609020204030204" pitchFamily="49" charset="0"/>
              </a:rPr>
              <a:t>:	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*/){/*loop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>
                <a:cs typeface="Consolas" panose="020B0609020204030204" pitchFamily="49" charset="0"/>
              </a:rPr>
              <a:t> 	</a:t>
            </a:r>
            <a:r>
              <a:rPr lang="de-DE" sz="1400" noProof="0" dirty="0"/>
              <a:t>(wie in Java), 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>
                <a:cs typeface="Consolas" panose="020B0609020204030204" pitchFamily="49" charset="0"/>
              </a:rPr>
              <a:t>Do-</a:t>
            </a:r>
            <a:r>
              <a:rPr lang="de-DE" sz="1400" b="1" dirty="0" err="1">
                <a:cs typeface="Consolas" panose="020B0609020204030204" pitchFamily="49" charset="0"/>
              </a:rPr>
              <a:t>While</a:t>
            </a:r>
            <a:r>
              <a:rPr lang="de-DE" sz="1200" b="1" dirty="0">
                <a:cs typeface="Consolas" panose="020B0609020204030204" pitchFamily="49" charset="0"/>
              </a:rPr>
              <a:t>: 	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do 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{/*loop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de-DE" sz="1400" noProof="0" dirty="0">
                <a:cs typeface="Consolas" panose="020B0609020204030204" pitchFamily="49" charset="0"/>
              </a:rPr>
              <a:t>	</a:t>
            </a:r>
            <a:r>
              <a:rPr lang="de-DE" sz="1400" noProof="0" dirty="0"/>
              <a:t>(wie in Java), 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>
                <a:cs typeface="Consolas" panose="020B0609020204030204" pitchFamily="49" charset="0"/>
              </a:rPr>
              <a:t>STL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(), 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execute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>
                <a:cs typeface="Consolas" panose="020B0609020204030204" pitchFamily="49" charset="0"/>
              </a:rPr>
              <a:t>Iterator</a:t>
            </a:r>
            <a:r>
              <a:rPr lang="de-DE" sz="1200" b="1" dirty="0">
                <a:cs typeface="Consolas" panose="020B0609020204030204" pitchFamily="49" charset="0"/>
              </a:rPr>
              <a:t>: 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&lt;int&gt;::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iterator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!=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();++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	{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x = 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r>
              <a:rPr lang="de-DE" sz="1400" dirty="0"/>
              <a:t> 			(traditionell, STL-Stil)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Foreach</a:t>
            </a:r>
            <a:r>
              <a:rPr lang="de-DE" sz="1400" b="1" dirty="0">
                <a:cs typeface="Consolas" panose="020B0609020204030204" pitchFamily="49" charset="0"/>
              </a:rPr>
              <a:t>: 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(int i : {1,2,3,4,5}) {/*...*/} 	</a:t>
            </a:r>
            <a:r>
              <a:rPr lang="de-DE" sz="1400" noProof="0" dirty="0">
                <a:latin typeface="+mj-lt"/>
                <a:cs typeface="Consolas" panose="020B0609020204030204" pitchFamily="49" charset="0"/>
              </a:rPr>
              <a:t>(</a:t>
            </a:r>
            <a:r>
              <a:rPr lang="de-DE" sz="1400" noProof="0" dirty="0"/>
              <a:t>seit C++11, wie in Java)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/>
              <a:t>STL: </a:t>
            </a:r>
            <a:r>
              <a:rPr lang="en-US" sz="1200">
                <a:hlinkClick r:id="rId2"/>
              </a:rPr>
              <a:t>http://www.cplusplus.com/reference/algorithm/for_each/</a:t>
            </a:r>
            <a:r>
              <a:rPr lang="en-US" sz="1200"/>
              <a:t> </a:t>
            </a:r>
          </a:p>
          <a:p>
            <a:pPr algn="r"/>
            <a:r>
              <a:rPr lang="en-US" sz="1200"/>
              <a:t>C++11: </a:t>
            </a:r>
            <a:r>
              <a:rPr lang="en-US" sz="1200">
                <a:hlinkClick r:id="rId3"/>
              </a:rPr>
              <a:t>http://en.cppreference.com/w/cpp/language/range-for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Konzepte und Konventionen sind in C++ wesentlich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C++ vertraut dem Programmierer –</a:t>
            </a:r>
            <a:r>
              <a:rPr lang="de-DE" noProof="0" dirty="0">
                <a:sym typeface="Wingdings" panose="05000000000000000000" pitchFamily="2" charset="2"/>
              </a:rPr>
              <a:t> </a:t>
            </a:r>
            <a:r>
              <a:rPr lang="de-DE" b="1" noProof="0" dirty="0">
                <a:sym typeface="Wingdings" panose="05000000000000000000" pitchFamily="2" charset="2"/>
              </a:rPr>
              <a:t>alles </a:t>
            </a:r>
            <a:r>
              <a:rPr lang="de-DE" noProof="0" dirty="0">
                <a:sym typeface="Wingdings" panose="05000000000000000000" pitchFamily="2" charset="2"/>
              </a:rPr>
              <a:t>ist möglich.</a:t>
            </a:r>
          </a:p>
          <a:p>
            <a:endParaRPr lang="de-DE" noProof="0" dirty="0"/>
          </a:p>
          <a:p>
            <a:endParaRPr lang="de-DE" b="1" noProof="0" dirty="0"/>
          </a:p>
          <a:p>
            <a:r>
              <a:rPr lang="de-DE" b="1" noProof="0" dirty="0"/>
              <a:t>Konventionen </a:t>
            </a:r>
            <a:r>
              <a:rPr lang="de-DE" noProof="0" dirty="0"/>
              <a:t>sind in C++ wesentlich, werden </a:t>
            </a:r>
            <a:r>
              <a:rPr lang="de-DE" noProof="0" dirty="0" err="1"/>
              <a:t>tw</a:t>
            </a:r>
            <a:r>
              <a:rPr lang="de-DE" noProof="0" dirty="0"/>
              <a:t>. mittels Schlüsselwörtern spezifiziert und vom Compiler überprüft:</a:t>
            </a:r>
          </a:p>
          <a:p>
            <a:pPr marL="520700" indent="-342900"/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f()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noexcept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>
                <a:sym typeface="Wingdings" panose="05000000000000000000" pitchFamily="2" charset="2"/>
              </a:rPr>
              <a:t>garantiert, das f keine </a:t>
            </a:r>
            <a:r>
              <a:rPr lang="de-DE" noProof="0" dirty="0" err="1">
                <a:sym typeface="Wingdings" panose="05000000000000000000" pitchFamily="2" charset="2"/>
              </a:rPr>
              <a:t>Exceptions</a:t>
            </a:r>
            <a:r>
              <a:rPr lang="de-DE" noProof="0" dirty="0">
                <a:sym typeface="Wingdings" panose="05000000000000000000" pitchFamily="2" charset="2"/>
              </a:rPr>
              <a:t> wirft.</a:t>
            </a:r>
          </a:p>
          <a:p>
            <a:pPr marL="692150" lvl="1" indent="-342900"/>
            <a:endParaRPr lang="de-DE" noProof="0" dirty="0">
              <a:sym typeface="Wingdings" panose="05000000000000000000" pitchFamily="2" charset="2"/>
            </a:endParaRPr>
          </a:p>
          <a:p>
            <a:r>
              <a:rPr lang="de-DE" b="1" noProof="0" dirty="0"/>
              <a:t>Konzepte:</a:t>
            </a:r>
          </a:p>
          <a:p>
            <a:pPr marL="520700" indent="-342900"/>
            <a:r>
              <a:rPr lang="de-DE" b="1" noProof="0" dirty="0" err="1"/>
              <a:t>One</a:t>
            </a:r>
            <a:r>
              <a:rPr lang="de-DE" b="1" noProof="0" dirty="0"/>
              <a:t>-Definition </a:t>
            </a:r>
            <a:r>
              <a:rPr lang="de-DE" b="1" noProof="0" dirty="0" err="1"/>
              <a:t>Rule</a:t>
            </a:r>
            <a:endParaRPr lang="de-DE" noProof="0" dirty="0"/>
          </a:p>
          <a:p>
            <a:pPr marL="692150" lvl="1" indent="-342900"/>
            <a:r>
              <a:rPr lang="de-DE" noProof="0" dirty="0"/>
              <a:t>Variablen/Methoden/Klassen dürfen nur einmal definiert werden.</a:t>
            </a:r>
            <a:endParaRPr lang="de-DE" noProof="0" dirty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err="1"/>
              <a:t>Undefined</a:t>
            </a:r>
            <a:r>
              <a:rPr lang="de-DE" b="1" noProof="0" dirty="0"/>
              <a:t> </a:t>
            </a:r>
            <a:r>
              <a:rPr lang="de-DE" b="1" noProof="0" dirty="0" err="1"/>
              <a:t>Behavior</a:t>
            </a:r>
            <a:r>
              <a:rPr lang="de-DE" b="1" noProof="0" dirty="0"/>
              <a:t> (UB)</a:t>
            </a:r>
          </a:p>
          <a:p>
            <a:pPr marL="692150" lvl="1" indent="-342900"/>
            <a:r>
              <a:rPr lang="de-DE" noProof="0" dirty="0"/>
              <a:t>UB tritt ein, wenn Code auf eine nicht-spezifizierte Weise aufgerufen wird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20700" indent="-342900"/>
            <a:r>
              <a:rPr lang="de-DE" b="1" noProof="0" dirty="0" err="1"/>
              <a:t>Const</a:t>
            </a:r>
            <a:r>
              <a:rPr lang="de-DE" b="1" noProof="0" dirty="0"/>
              <a:t> Correctness</a:t>
            </a:r>
          </a:p>
          <a:p>
            <a:pPr marL="692150" lvl="1" indent="-342900"/>
            <a:r>
              <a:rPr lang="de-DE" noProof="0" dirty="0"/>
              <a:t>Schutz vor ungewollten Zustandsänderungen, vgl.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/>
              <a:t> Variablen neu zuweisen in Java</a:t>
            </a:r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>
                <a:hlinkClick r:id="rId3"/>
              </a:rPr>
              <a:t>https://en.wikipedia.org/wiki/One_Definition_Rule</a:t>
            </a:r>
            <a:endParaRPr lang="en-US" sz="1200" dirty="0"/>
          </a:p>
          <a:p>
            <a:pPr algn="r"/>
            <a:r>
              <a:rPr lang="en-US" sz="1200" dirty="0">
                <a:hlinkClick r:id="rId4"/>
              </a:rPr>
              <a:t>https://isocpp.org/wiki/faq/const-correctness</a:t>
            </a:r>
            <a:endParaRPr lang="en-US" sz="1200" dirty="0"/>
          </a:p>
          <a:p>
            <a:pPr algn="r"/>
            <a:r>
              <a:rPr lang="en-US" sz="1200" dirty="0" err="1">
                <a:solidFill>
                  <a:srgbClr val="7F7F7F"/>
                </a:solidFill>
              </a:rPr>
              <a:t>Fortgeschritten</a:t>
            </a:r>
            <a:r>
              <a:rPr lang="en-US" sz="1200" dirty="0">
                <a:solidFill>
                  <a:srgbClr val="7F7F7F"/>
                </a:solidFill>
              </a:rPr>
              <a:t>: </a:t>
            </a:r>
            <a:r>
              <a:rPr lang="en-US" sz="1200" dirty="0">
                <a:hlinkClick r:id="rId5"/>
              </a:rPr>
              <a:t>http://en.cppreference.com/w/cpp/concept</a:t>
            </a:r>
            <a:endParaRPr lang="en-US" sz="1200" dirty="0"/>
          </a:p>
          <a:p>
            <a:pPr algn="r"/>
            <a:endParaRPr lang="en-US" sz="1200" dirty="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755576" y="1844824"/>
            <a:ext cx="7632848" cy="60760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"C makes it easy to shoot yourself in the foot; C++ makes it harder, but when you do it blows your whole leg off" - B. Stroustroup, 1986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Undefined</a:t>
            </a:r>
            <a:r>
              <a:rPr lang="de-DE" noProof="0" dirty="0"/>
              <a:t> </a:t>
            </a:r>
            <a:r>
              <a:rPr lang="de-DE" noProof="0" dirty="0" err="1"/>
              <a:t>Behavior</a:t>
            </a:r>
            <a:r>
              <a:rPr lang="de-DE" noProof="0" dirty="0"/>
              <a:t> (UB)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Definition</a:t>
            </a:r>
            <a:r>
              <a:rPr lang="de-DE" noProof="0" dirty="0"/>
              <a:t>: Konstrukte mit UB lassen ein Programm bedeutungslos werden. Ein Compiler kann im Falle von UB mit Fehlermeldung abbrechen oder Code mit beliebigem Verhalten </a:t>
            </a:r>
            <a:r>
              <a:rPr lang="de-DE" noProof="0"/>
              <a:t>generieren.</a:t>
            </a:r>
          </a:p>
          <a:p>
            <a:endParaRPr lang="de-DE" noProof="0" dirty="0"/>
          </a:p>
          <a:p>
            <a:r>
              <a:rPr lang="de-DE" b="1" noProof="0" dirty="0"/>
              <a:t>Beispiele</a:t>
            </a:r>
            <a:r>
              <a:rPr lang="de-DE" noProof="0" dirty="0"/>
              <a:t>:</a:t>
            </a:r>
          </a:p>
          <a:p>
            <a:pPr marL="520700" indent="-342900"/>
            <a:r>
              <a:rPr lang="de-DE" noProof="0" dirty="0" err="1"/>
              <a:t>Dereferenzieren</a:t>
            </a:r>
            <a:r>
              <a:rPr lang="de-DE" noProof="0" dirty="0"/>
              <a:t> von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noProof="0" dirty="0"/>
              <a:t>: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null; int x = 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520700" indent="-342900"/>
            <a:r>
              <a:rPr lang="de-DE" noProof="0" dirty="0"/>
              <a:t>Division durch 0: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de-DE" noProof="0" dirty="0"/>
          </a:p>
          <a:p>
            <a:pPr marL="520700" indent="-342900"/>
            <a:r>
              <a:rPr lang="de-DE" noProof="0" dirty="0"/>
              <a:t>Konstanten nach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/>
              <a:t> manipulieren: </a:t>
            </a:r>
          </a:p>
          <a:p>
            <a:pPr marL="520700" indent="-342900"/>
            <a:r>
              <a:rPr lang="de-DE" noProof="0" dirty="0"/>
              <a:t>Fehlendes</a:t>
            </a:r>
            <a:r>
              <a:rPr lang="de-DE" dirty="0"/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/>
              <a:t>-Statement: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int f {/*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520700" indent="-342900"/>
            <a:r>
              <a:rPr lang="de-DE" noProof="0" dirty="0"/>
              <a:t>Zugriff auf </a:t>
            </a:r>
            <a:r>
              <a:rPr lang="de-DE" noProof="0" dirty="0" err="1"/>
              <a:t>uninitialisierte</a:t>
            </a:r>
            <a:r>
              <a:rPr lang="de-DE" noProof="0" dirty="0"/>
              <a:t> Variablen: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b; int a = b +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</a:p>
          <a:p>
            <a:pPr marL="520700" indent="-342900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/>
              <a:t>Warum wird UB überhaupt vom Compiler zugelassen?</a:t>
            </a:r>
          </a:p>
          <a:p>
            <a:pPr marL="520700" indent="-342900"/>
            <a:r>
              <a:rPr lang="de-DE" noProof="0" dirty="0"/>
              <a:t>Der Hauptgrund </a:t>
            </a:r>
            <a:r>
              <a:rPr lang="de-DE" noProof="0"/>
              <a:t>dürfte Performance-Steigerung und Resourcen-Minimierung </a:t>
            </a:r>
            <a:r>
              <a:rPr lang="de-DE" noProof="0" dirty="0"/>
              <a:t>sein (z.B. kein 0-Check beim Dividieren).</a:t>
            </a:r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>
                <a:solidFill>
                  <a:srgbClr val="000000"/>
                </a:solidFill>
                <a:hlinkClick r:id="rId2"/>
              </a:rPr>
              <a:t>http://en.cppreference.com/w/cpp/language/ub</a:t>
            </a:r>
            <a:r>
              <a:rPr lang="en-US" sz="120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http://blog.regehr.org/archives/213</a:t>
            </a:r>
            <a:r>
              <a:rPr lang="en-US" sz="120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/>
              <a:t>Speicherverwaltung </a:t>
            </a:r>
            <a:r>
              <a:rPr lang="de-DE" altLang="de-DE" noProof="0"/>
              <a:t>und </a:t>
            </a:r>
            <a:r>
              <a:rPr lang="de-DE" altLang="de-DE"/>
              <a:t>Lebenszyklus</a:t>
            </a:r>
            <a:br>
              <a:rPr lang="de-DE" altLang="de-DE"/>
            </a:br>
            <a:br>
              <a:rPr lang="de-DE" altLang="de-DE"/>
            </a:br>
            <a:r>
              <a:rPr lang="de-DE" altLang="de-DE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[S]</a:t>
            </a:r>
            <a:r>
              <a:rPr lang="de-DE"/>
              <a:t>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Stack und Heap</a:t>
            </a:r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179512" y="4281055"/>
            <a:ext cx="5472608" cy="222365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accent2"/>
                </a:solidFill>
              </a:rPr>
              <a:t>F</a:t>
            </a:r>
            <a:r>
              <a:rPr lang="de-DE" b="1">
                <a:solidFill>
                  <a:schemeClr val="accent2"/>
                </a:solidFill>
              </a:rPr>
              <a:t>ür uns hier relevant.</a:t>
            </a:r>
            <a:endParaRPr lang="en-US" b="1" dirty="0" err="1">
              <a:solidFill>
                <a:schemeClr val="accent2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Speicherbereiche in C++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6" y="2420888"/>
            <a:ext cx="5584584" cy="4032300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/>
              <a:t>Vier </a:t>
            </a:r>
            <a:r>
              <a:rPr lang="de-DE" b="1" noProof="0"/>
              <a:t>wesentliche Speicherbereiche ("Segmente")</a:t>
            </a:r>
            <a:endParaRPr lang="de-DE" b="1" noProof="0" dirty="0"/>
          </a:p>
          <a:p>
            <a:pPr marL="520700" indent="-342900"/>
            <a:r>
              <a:rPr lang="de-DE" b="1" noProof="0"/>
              <a:t>Programmspeicher ("Text")</a:t>
            </a:r>
            <a:br>
              <a:rPr lang="de-DE" noProof="0"/>
            </a:br>
            <a:r>
              <a:rPr lang="de-DE" noProof="0"/>
              <a:t>Binären Programmcode, read-only.</a:t>
            </a:r>
            <a:br>
              <a:rPr lang="de-DE" noProof="0" dirty="0"/>
            </a:br>
            <a:endParaRPr lang="de-DE" b="1" noProof="0" dirty="0"/>
          </a:p>
          <a:p>
            <a:pPr marL="520700" indent="-342900"/>
            <a:r>
              <a:rPr lang="de-DE" b="1" noProof="0"/>
              <a:t>Globaler Speicher ("BSS", "Data")</a:t>
            </a:r>
            <a:br>
              <a:rPr lang="de-DE" b="1" noProof="0"/>
            </a:br>
            <a:r>
              <a:rPr lang="de-DE"/>
              <a:t>G</a:t>
            </a:r>
            <a:r>
              <a:rPr lang="de-DE" noProof="0"/>
              <a:t>lobalen </a:t>
            </a:r>
            <a:r>
              <a:rPr lang="de-DE" noProof="0" dirty="0"/>
              <a:t>Variablen </a:t>
            </a:r>
            <a:r>
              <a:rPr lang="de-DE" noProof="0"/>
              <a:t>und Konstanten</a:t>
            </a:r>
            <a:br>
              <a:rPr lang="de-DE" noProof="0" dirty="0"/>
            </a:br>
            <a:endParaRPr lang="de-DE" noProof="0" dirty="0"/>
          </a:p>
          <a:p>
            <a:pPr marL="520700" indent="-342900"/>
            <a:r>
              <a:rPr lang="de-DE" b="1" noProof="0"/>
              <a:t>Dynamischer Speicher ("Heap")</a:t>
            </a:r>
            <a:br>
              <a:rPr lang="de-DE" b="1" noProof="0" dirty="0"/>
            </a:br>
            <a:r>
              <a:rPr lang="de-DE" noProof="0" dirty="0"/>
              <a:t>Frei verwendbar</a:t>
            </a:r>
            <a:r>
              <a:rPr lang="de-DE" noProof="0"/>
              <a:t>; verwaltet durch Entwickler</a:t>
            </a:r>
            <a:br>
              <a:rPr lang="de-DE" noProof="0"/>
            </a:br>
            <a:endParaRPr lang="de-DE" b="1" noProof="0" dirty="0"/>
          </a:p>
          <a:p>
            <a:pPr marL="520700" indent="-342900"/>
            <a:r>
              <a:rPr lang="de-DE" b="1" noProof="0"/>
              <a:t>Statischer Speicher ("Stack")</a:t>
            </a:r>
            <a:br>
              <a:rPr lang="de-DE" noProof="0" dirty="0"/>
            </a:br>
            <a:r>
              <a:rPr lang="de-DE" noProof="0" dirty="0"/>
              <a:t>Verwendung für lokale Variablen</a:t>
            </a:r>
            <a:r>
              <a:rPr lang="de-DE" noProof="0"/>
              <a:t>; verwaltet durch Compiler.</a:t>
            </a:r>
            <a:endParaRPr lang="de-DE" b="1" noProof="0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</a:p>
          <a:p>
            <a:pPr>
              <a:buSzTx/>
            </a:pPr>
            <a:r>
              <a:rPr lang="en-US" sz="2000"/>
              <a:t>als in Java</a:t>
            </a:r>
            <a:endParaRPr lang="en-US" sz="20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6300191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BSS</a:t>
            </a:r>
            <a:br>
              <a:rPr lang="de-DE" sz="1400">
                <a:latin typeface="Consolas" pitchFamily="49" charset="0"/>
              </a:rPr>
            </a:br>
            <a:r>
              <a:rPr lang="de-DE" sz="140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Data</a:t>
            </a:r>
            <a:br>
              <a:rPr lang="de-DE" sz="1400">
                <a:latin typeface="Consolas" pitchFamily="49" charset="0"/>
              </a:rPr>
            </a:br>
            <a:r>
              <a:rPr lang="de-DE" sz="140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5835409" y="6162799"/>
            <a:ext cx="28008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Typisches Speicherlayout</a:t>
            </a:r>
            <a:endParaRPr lang="en-US"/>
          </a:p>
        </p:txBody>
      </p:sp>
      <p:cxnSp>
        <p:nvCxnSpPr>
          <p:cNvPr id="9" name="Gerader Verbinder 8"/>
          <p:cNvCxnSpPr/>
          <p:nvPr/>
        </p:nvCxnSpPr>
        <p:spPr bwMode="auto">
          <a:xfrm>
            <a:off x="6300191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r Verbinder 9"/>
          <p:cNvCxnSpPr/>
          <p:nvPr/>
        </p:nvCxnSpPr>
        <p:spPr bwMode="auto">
          <a:xfrm>
            <a:off x="6287491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6317336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6300191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hteck 12"/>
          <p:cNvSpPr/>
          <p:nvPr/>
        </p:nvSpPr>
        <p:spPr>
          <a:xfrm>
            <a:off x="5556803" y="6614436"/>
            <a:ext cx="3135794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https://en.wikipedia.org/wiki/Data_segment</a:t>
            </a:r>
            <a:r>
              <a:rPr lang="en-US" sz="1200"/>
              <a:t> </a:t>
            </a:r>
          </a:p>
        </p:txBody>
      </p:sp>
      <p:cxnSp>
        <p:nvCxnSpPr>
          <p:cNvPr id="15" name="Gerade Verbindung mit Pfeil 14"/>
          <p:cNvCxnSpPr/>
          <p:nvPr/>
        </p:nvCxnSpPr>
        <p:spPr bwMode="auto">
          <a:xfrm flipV="1">
            <a:off x="7559859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Gerade Verbindung mit Pfeil 17"/>
          <p:cNvCxnSpPr/>
          <p:nvPr/>
        </p:nvCxnSpPr>
        <p:spPr bwMode="auto">
          <a:xfrm>
            <a:off x="7553509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6293840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5706364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0x0000</a:t>
            </a:r>
            <a:endParaRPr lang="en-US" sz="1000"/>
          </a:p>
        </p:txBody>
      </p:sp>
      <p:sp>
        <p:nvSpPr>
          <p:cNvPr id="23" name="Textfeld 22"/>
          <p:cNvSpPr txBox="1"/>
          <p:nvPr/>
        </p:nvSpPr>
        <p:spPr>
          <a:xfrm>
            <a:off x="5705293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0xFFFF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Stack vs. Heap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/>
              <a:t>Stack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de-DE" noProof="0" dirty="0"/>
              <a:t>Begrenzte </a:t>
            </a:r>
            <a:r>
              <a:rPr lang="de-DE" noProof="0"/>
              <a:t>Größe </a:t>
            </a:r>
            <a:br>
              <a:rPr lang="de-DE" noProof="0"/>
            </a:br>
            <a:r>
              <a:rPr lang="de-DE" noProof="0"/>
              <a:t>(</a:t>
            </a:r>
            <a:r>
              <a:rPr lang="de-DE" noProof="0" dirty="0"/>
              <a:t>lokale Variablen</a:t>
            </a:r>
            <a:r>
              <a:rPr lang="de-DE" noProof="0"/>
              <a:t>, Rücksprungadresse</a:t>
            </a:r>
            <a:r>
              <a:rPr lang="de-DE" noProof="0" dirty="0"/>
              <a:t>)</a:t>
            </a:r>
          </a:p>
          <a:p>
            <a:r>
              <a:rPr lang="de-DE" b="1"/>
              <a:t>Speicherverwaltung </a:t>
            </a:r>
            <a:r>
              <a:rPr lang="de-DE" noProof="0"/>
              <a:t>durch </a:t>
            </a:r>
            <a:r>
              <a:rPr lang="de-DE" noProof="0" dirty="0"/>
              <a:t>den Compiler </a:t>
            </a:r>
          </a:p>
          <a:p>
            <a:r>
              <a:rPr lang="de-DE" noProof="0" dirty="0"/>
              <a:t>Speicherverwaltung:</a:t>
            </a:r>
            <a:br>
              <a:rPr lang="de-DE" noProof="0" dirty="0"/>
            </a:br>
            <a:r>
              <a:rPr lang="de-DE" i="1" noProof="0" dirty="0"/>
              <a:t>last-in first-out</a:t>
            </a:r>
            <a:br>
              <a:rPr lang="de-DE" i="1" noProof="0"/>
            </a:br>
            <a:endParaRPr lang="de-DE" i="1" noProof="0"/>
          </a:p>
          <a:p>
            <a:endParaRPr lang="de-DE" noProof="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noProof="0" dirty="0">
                <a:sym typeface="Wingdings" panose="05000000000000000000" pitchFamily="2" charset="2"/>
              </a:rPr>
              <a:t> </a:t>
            </a:r>
            <a:r>
              <a:rPr lang="de-DE" noProof="0" dirty="0"/>
              <a:t>sehr effizient, statisch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/>
              <a:t>Heap</a:t>
            </a:r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de-DE" noProof="0" dirty="0"/>
              <a:t>Typischerweise wesentlich größer als Stack</a:t>
            </a:r>
          </a:p>
          <a:p>
            <a:r>
              <a:rPr lang="de-DE" b="1" noProof="0" dirty="0"/>
              <a:t>Speicherverwaltung</a:t>
            </a:r>
            <a:r>
              <a:rPr lang="de-DE" noProof="0" dirty="0"/>
              <a:t>:</a:t>
            </a:r>
            <a:br>
              <a:rPr lang="de-DE" noProof="0" dirty="0"/>
            </a:br>
            <a:r>
              <a:rPr lang="de-DE" noProof="0" dirty="0"/>
              <a:t>manuell, </a:t>
            </a:r>
            <a:r>
              <a:rPr lang="de-DE" noProof="0"/>
              <a:t>durch Entwickler</a:t>
            </a:r>
            <a:br>
              <a:rPr lang="de-DE" noProof="0"/>
            </a:br>
            <a:r>
              <a:rPr lang="de-DE" noProof="0"/>
              <a:t>mithilfe der Operatoren</a:t>
            </a:r>
            <a:br>
              <a:rPr lang="de-DE" noProof="0"/>
            </a:b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new, delete</a:t>
            </a:r>
            <a:r>
              <a:rPr lang="de-DE"/>
              <a:t>,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delete[]</a:t>
            </a:r>
            <a:br>
              <a:rPr lang="de-DE" noProof="0" dirty="0"/>
            </a:br>
            <a:br>
              <a:rPr lang="de-DE" noProof="0"/>
            </a:br>
            <a:endParaRPr lang="de-DE" noProof="0"/>
          </a:p>
          <a:p>
            <a:endParaRPr lang="de-DE" noProof="0" dirty="0"/>
          </a:p>
          <a:p>
            <a:pPr marL="0" indent="0">
              <a:buNone/>
              <a:tabLst>
                <a:tab pos="365125" algn="l"/>
              </a:tabLst>
            </a:pPr>
            <a:r>
              <a:rPr lang="de-DE" noProof="0" dirty="0">
                <a:sym typeface="Wingdings" panose="05000000000000000000" pitchFamily="2" charset="2"/>
              </a:rPr>
              <a:t>	groß aber teuer (Laufzeit)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Stackframes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Ein </a:t>
            </a:r>
            <a:r>
              <a:rPr lang="de-DE" b="1" dirty="0" err="1"/>
              <a:t>Stackframe</a:t>
            </a:r>
            <a:r>
              <a:rPr lang="de-DE" b="1" dirty="0"/>
              <a:t> </a:t>
            </a:r>
            <a:r>
              <a:rPr lang="de-DE" dirty="0"/>
              <a:t>speichert Ausführungszustand einer Funktion</a:t>
            </a:r>
            <a:endParaRPr lang="en-US" dirty="0"/>
          </a:p>
        </p:txBody>
      </p:sp>
      <p:sp>
        <p:nvSpPr>
          <p:cNvPr id="4" name="Rechteck 3"/>
          <p:cNvSpPr/>
          <p:nvPr/>
        </p:nvSpPr>
        <p:spPr bwMode="auto">
          <a:xfrm>
            <a:off x="755576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BSS</a:t>
            </a:r>
            <a:br>
              <a:rPr lang="de-DE" sz="1400">
                <a:latin typeface="Consolas" pitchFamily="49" charset="0"/>
              </a:rPr>
            </a:br>
            <a:r>
              <a:rPr lang="de-DE" sz="140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Data</a:t>
            </a:r>
            <a:br>
              <a:rPr lang="de-DE" sz="1400">
                <a:latin typeface="Consolas" pitchFamily="49" charset="0"/>
              </a:rPr>
            </a:br>
            <a:r>
              <a:rPr lang="de-DE" sz="140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cxnSp>
        <p:nvCxnSpPr>
          <p:cNvPr id="5" name="Gerader Verbinder 4"/>
          <p:cNvCxnSpPr/>
          <p:nvPr/>
        </p:nvCxnSpPr>
        <p:spPr bwMode="auto">
          <a:xfrm>
            <a:off x="755576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Gerader Verbinder 5"/>
          <p:cNvCxnSpPr/>
          <p:nvPr/>
        </p:nvCxnSpPr>
        <p:spPr bwMode="auto">
          <a:xfrm>
            <a:off x="742876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Gerader Verbinder 6"/>
          <p:cNvCxnSpPr/>
          <p:nvPr/>
        </p:nvCxnSpPr>
        <p:spPr bwMode="auto">
          <a:xfrm>
            <a:off x="772721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r Verbinder 7"/>
          <p:cNvCxnSpPr/>
          <p:nvPr/>
        </p:nvCxnSpPr>
        <p:spPr bwMode="auto">
          <a:xfrm>
            <a:off x="755576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Gerade Verbindung mit Pfeil 8"/>
          <p:cNvCxnSpPr/>
          <p:nvPr/>
        </p:nvCxnSpPr>
        <p:spPr bwMode="auto">
          <a:xfrm flipV="1">
            <a:off x="2015244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 Verbindung mit Pfeil 9"/>
          <p:cNvCxnSpPr/>
          <p:nvPr/>
        </p:nvCxnSpPr>
        <p:spPr bwMode="auto">
          <a:xfrm>
            <a:off x="2008894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749225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feld 11"/>
          <p:cNvSpPr txBox="1"/>
          <p:nvPr/>
        </p:nvSpPr>
        <p:spPr>
          <a:xfrm>
            <a:off x="161749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0x0000</a:t>
            </a:r>
            <a:endParaRPr lang="en-US" sz="1000"/>
          </a:p>
        </p:txBody>
      </p:sp>
      <p:sp>
        <p:nvSpPr>
          <p:cNvPr id="13" name="Textfeld 12"/>
          <p:cNvSpPr txBox="1"/>
          <p:nvPr/>
        </p:nvSpPr>
        <p:spPr>
          <a:xfrm>
            <a:off x="160678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0xFFFF</a:t>
            </a:r>
            <a:endParaRPr lang="en-US" sz="1000"/>
          </a:p>
        </p:txBody>
      </p:sp>
      <p:sp>
        <p:nvSpPr>
          <p:cNvPr id="14" name="Rechteck 13"/>
          <p:cNvSpPr/>
          <p:nvPr/>
        </p:nvSpPr>
        <p:spPr bwMode="auto">
          <a:xfrm>
            <a:off x="4211960" y="216425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Funktionsparameter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Lokale Variablen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Rücksprungadresse		"OS"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211960" y="2865133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Funktionsparameter		n=1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Lokale Variablen		r=?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Rücksprungadresse		"3"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dirty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3563888" y="4553259"/>
            <a:ext cx="5176848" cy="175606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342900" indent="-342900" algn="l">
              <a:buAutoNum type="arabicPlain" startAt="2"/>
            </a:pP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gauss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(1);</a:t>
            </a:r>
          </a:p>
          <a:p>
            <a:pPr marL="342900" indent="-342900" algn="l">
              <a:buAutoNum type="arabicPlain" startAt="2"/>
            </a:pP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0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4 }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unsigned int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gauss(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n) {</a:t>
            </a:r>
          </a:p>
          <a:p>
            <a:pPr marL="342900" indent="-342900" algn="l">
              <a:buAutoNum type="arabicPlain" startAt="6"/>
            </a:pP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unsigned int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== 0 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0 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n + gauss(n-1);</a:t>
            </a:r>
          </a:p>
          <a:p>
            <a:pPr marL="342900" indent="-342900" algn="l">
              <a:buAutoNum type="arabicPlain" startAt="6"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r;</a:t>
            </a:r>
          </a:p>
          <a:p>
            <a:pPr algn="l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8 }</a:t>
            </a:r>
          </a:p>
          <a:p>
            <a:pPr algn="l"/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8" name="Gerader Verbinder 17"/>
          <p:cNvCxnSpPr/>
          <p:nvPr/>
        </p:nvCxnSpPr>
        <p:spPr bwMode="auto">
          <a:xfrm flipV="1">
            <a:off x="3268564" y="2178218"/>
            <a:ext cx="943396" cy="2612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3307742" y="2852937"/>
            <a:ext cx="904218" cy="13681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7587237" y="216424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#0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7587237" y="2865132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#1</a:t>
            </a:r>
          </a:p>
        </p:txBody>
      </p:sp>
      <p:sp>
        <p:nvSpPr>
          <p:cNvPr id="24" name="Rechteck 23"/>
          <p:cNvSpPr/>
          <p:nvPr/>
        </p:nvSpPr>
        <p:spPr bwMode="auto">
          <a:xfrm>
            <a:off x="4211960" y="358297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Funktionsparameter		n=0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Lokale Variablen		r=0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Rücksprungadresse		„6"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dirty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587237" y="358296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#2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8102075" y="2308325"/>
            <a:ext cx="83869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main()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8102075" y="3009208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gauss(1)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8102075" y="3710091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gauss(0)</a:t>
            </a:r>
          </a:p>
        </p:txBody>
      </p:sp>
      <p:sp>
        <p:nvSpPr>
          <p:cNvPr id="32" name="Pfeil nach links 31"/>
          <p:cNvSpPr/>
          <p:nvPr/>
        </p:nvSpPr>
        <p:spPr bwMode="auto">
          <a:xfrm>
            <a:off x="5132846" y="4563128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>
                <a:solidFill>
                  <a:srgbClr val="7F0055"/>
                </a:solidFill>
                <a:latin typeface="Consolas" pitchFamily="49" charset="0"/>
              </a:rPr>
              <a:t>#0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4" name="Pfeil nach links 33"/>
          <p:cNvSpPr/>
          <p:nvPr/>
        </p:nvSpPr>
        <p:spPr bwMode="auto">
          <a:xfrm>
            <a:off x="8439560" y="5553219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dirty="0">
                <a:solidFill>
                  <a:srgbClr val="7F0055"/>
                </a:solidFill>
                <a:latin typeface="Consolas" pitchFamily="49" charset="0"/>
              </a:rPr>
              <a:t>#2</a:t>
            </a:r>
          </a:p>
        </p:txBody>
      </p:sp>
      <p:sp>
        <p:nvSpPr>
          <p:cNvPr id="35" name="Pfeil nach links 34"/>
          <p:cNvSpPr/>
          <p:nvPr/>
        </p:nvSpPr>
        <p:spPr bwMode="auto">
          <a:xfrm>
            <a:off x="4983935" y="4740960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dirty="0">
                <a:solidFill>
                  <a:srgbClr val="7F0055"/>
                </a:solidFill>
                <a:latin typeface="Consolas" pitchFamily="49" charset="0"/>
              </a:rPr>
              <a:t>#1</a:t>
            </a:r>
          </a:p>
        </p:txBody>
      </p:sp>
    </p:spTree>
    <p:extLst>
      <p:ext uri="{BB962C8B-B14F-4D97-AF65-F5344CB8AC3E}">
        <p14:creationId xmlns:p14="http://schemas.microsoft.com/office/powerpoint/2010/main" val="10336783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braucht man überhaupt Speicher auf dem Heap, wenn der Stack die </a:t>
            </a:r>
            <a:r>
              <a:rPr lang="de-DE" altLang="de-DE" sz="1800"/>
              <a:t>Speicherverwaltung</a:t>
            </a:r>
            <a:r>
              <a:rPr lang="de-DE" altLang="de-DE" sz="1800" b="0"/>
              <a:t> übernimmt und auch noch so </a:t>
            </a:r>
            <a:r>
              <a:rPr lang="de-DE" altLang="de-DE" sz="1800"/>
              <a:t>viel effizienter </a:t>
            </a:r>
            <a:r>
              <a:rPr lang="de-DE" altLang="de-DE" sz="1800" b="0"/>
              <a:t>ist?</a:t>
            </a:r>
          </a:p>
        </p:txBody>
      </p:sp>
    </p:spTree>
    <p:extLst>
      <p:ext uri="{BB962C8B-B14F-4D97-AF65-F5344CB8AC3E}">
        <p14:creationId xmlns:p14="http://schemas.microsoft.com/office/powerpoint/2010/main" val="2287427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Ursprünglicher Ablauf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strike="sngStrike" dirty="0"/>
              <a:t>Grundlagen</a:t>
            </a:r>
          </a:p>
          <a:p>
            <a:pPr lvl="1"/>
            <a:r>
              <a:rPr lang="de-DE" strike="sngStrike" noProof="0" dirty="0"/>
              <a:t>Projektstruktur, Kompiliervorgang, allgemeine Konzepte</a:t>
            </a:r>
          </a:p>
          <a:p>
            <a:r>
              <a:rPr lang="de-DE" b="1" strike="sngStrike" noProof="0" dirty="0"/>
              <a:t>Speicherverwaltung</a:t>
            </a:r>
          </a:p>
          <a:p>
            <a:pPr lvl="1"/>
            <a:r>
              <a:rPr lang="de-DE" strike="sngStrike" noProof="0" dirty="0"/>
              <a:t>Speicherbereiche in C++, Vergleich zu Java</a:t>
            </a:r>
          </a:p>
          <a:p>
            <a:pPr lvl="1"/>
            <a:r>
              <a:rPr lang="de-DE" strike="sngStrike" noProof="0" dirty="0"/>
              <a:t>Typische Fallstricke </a:t>
            </a:r>
            <a:r>
              <a:rPr lang="de-DE" strike="sngStrike" dirty="0"/>
              <a:t>– </a:t>
            </a:r>
            <a:r>
              <a:rPr lang="de-DE" strike="sngStrike" noProof="0" dirty="0"/>
              <a:t>davon gibt es reichlich!</a:t>
            </a:r>
          </a:p>
          <a:p>
            <a:r>
              <a:rPr lang="de-DE" b="1" strike="sngStrike" noProof="0" dirty="0"/>
              <a:t>Objektorientierung</a:t>
            </a:r>
          </a:p>
          <a:p>
            <a:pPr lvl="1"/>
            <a:r>
              <a:rPr lang="de-DE" strike="sngStrike" noProof="0" dirty="0"/>
              <a:t>Besonderheiten von C++</a:t>
            </a:r>
          </a:p>
          <a:p>
            <a:r>
              <a:rPr lang="de-DE" b="1" strike="sngStrike" dirty="0"/>
              <a:t>Fortgeschrittene Themen</a:t>
            </a:r>
          </a:p>
          <a:p>
            <a:pPr lvl="1"/>
            <a:r>
              <a:rPr lang="de-DE" strike="sngStrike" dirty="0"/>
              <a:t>Templates: vergleichbar mit </a:t>
            </a:r>
            <a:r>
              <a:rPr lang="de-DE" strike="sngStrike" dirty="0" err="1"/>
              <a:t>Generics</a:t>
            </a:r>
            <a:r>
              <a:rPr lang="de-DE" strike="sngStrike" dirty="0"/>
              <a:t> in Java</a:t>
            </a:r>
          </a:p>
          <a:p>
            <a:pPr lvl="1"/>
            <a:r>
              <a:rPr lang="de-DE" strike="sngStrike" dirty="0"/>
              <a:t>Funktionszeiger: in C von Anfang an, in Java erst seit 1.8!</a:t>
            </a:r>
          </a:p>
          <a:p>
            <a:r>
              <a:rPr lang="de-DE" b="1" strike="sngStrike" dirty="0"/>
              <a:t>Einführung in (Embedded) C</a:t>
            </a:r>
            <a:endParaRPr lang="de-DE" b="1" strike="sngStrike" noProof="0" dirty="0"/>
          </a:p>
          <a:p>
            <a:pPr lvl="1"/>
            <a:r>
              <a:rPr lang="de-DE" strike="sngStrike" noProof="0" dirty="0"/>
              <a:t>Besonderheiten einer Hardwareplattform</a:t>
            </a:r>
          </a:p>
          <a:p>
            <a:r>
              <a:rPr lang="de-DE" b="1" strike="sngStrike" dirty="0"/>
              <a:t>Gastvortrag und Evaluation</a:t>
            </a:r>
          </a:p>
          <a:p>
            <a:pPr lvl="1"/>
            <a:r>
              <a:rPr lang="de-DE" strike="sngStrike" dirty="0"/>
              <a:t>Praktischer Einsatz von Microcontrollern</a:t>
            </a:r>
          </a:p>
          <a:p>
            <a:r>
              <a:rPr lang="de-DE" b="1" strike="sngStrike" dirty="0"/>
              <a:t>Freies Arbeiten</a:t>
            </a:r>
          </a:p>
          <a:p>
            <a:endParaRPr lang="de-DE" noProof="0" dirty="0"/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  <p:sp>
        <p:nvSpPr>
          <p:cNvPr id="4" name="Geschweifte Klammer rechts 3"/>
          <p:cNvSpPr/>
          <p:nvPr/>
        </p:nvSpPr>
        <p:spPr bwMode="auto">
          <a:xfrm>
            <a:off x="6084168" y="1556792"/>
            <a:ext cx="288032" cy="1512168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45643" y="2132856"/>
            <a:ext cx="128759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Tage 1 &amp; 2</a:t>
            </a:r>
          </a:p>
        </p:txBody>
      </p:sp>
      <p:sp>
        <p:nvSpPr>
          <p:cNvPr id="6" name="Geschweifte Klammer rechts 5"/>
          <p:cNvSpPr/>
          <p:nvPr/>
        </p:nvSpPr>
        <p:spPr bwMode="auto">
          <a:xfrm>
            <a:off x="6084168" y="3141439"/>
            <a:ext cx="288032" cy="10796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588224" y="3506279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Tag 3</a:t>
            </a:r>
          </a:p>
        </p:txBody>
      </p:sp>
      <p:sp>
        <p:nvSpPr>
          <p:cNvPr id="8" name="Geschweifte Klammer rechts 7"/>
          <p:cNvSpPr/>
          <p:nvPr/>
        </p:nvSpPr>
        <p:spPr bwMode="auto">
          <a:xfrm>
            <a:off x="6084168" y="4386243"/>
            <a:ext cx="288032" cy="7709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588224" y="4596733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Tag 4</a:t>
            </a:r>
          </a:p>
        </p:txBody>
      </p:sp>
      <p:sp>
        <p:nvSpPr>
          <p:cNvPr id="10" name="Geschweifte Klammer rechts 9"/>
          <p:cNvSpPr/>
          <p:nvPr/>
        </p:nvSpPr>
        <p:spPr bwMode="auto">
          <a:xfrm>
            <a:off x="6084168" y="5244543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588224" y="5311017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Tag 5</a:t>
            </a:r>
          </a:p>
        </p:txBody>
      </p:sp>
      <p:sp>
        <p:nvSpPr>
          <p:cNvPr id="12" name="Geschweifte Klammer rechts 11"/>
          <p:cNvSpPr/>
          <p:nvPr/>
        </p:nvSpPr>
        <p:spPr bwMode="auto">
          <a:xfrm>
            <a:off x="6084168" y="5776727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588224" y="5843201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Tag 6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CA595FA-4041-4E96-8A76-DA05E97F699A}"/>
              </a:ext>
            </a:extLst>
          </p:cNvPr>
          <p:cNvSpPr/>
          <p:nvPr/>
        </p:nvSpPr>
        <p:spPr bwMode="auto">
          <a:xfrm>
            <a:off x="2081147" y="3005104"/>
            <a:ext cx="4464496" cy="963646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Dieses Jahr leider nicht!</a:t>
            </a:r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Eine </a:t>
            </a:r>
            <a:r>
              <a:rPr lang="de-DE" altLang="de-DE" sz="1800"/>
              <a:t>Variable</a:t>
            </a:r>
            <a:r>
              <a:rPr lang="de-DE" altLang="de-DE" sz="1800" b="0">
                <a:solidFill>
                  <a:srgbClr val="FF0000"/>
                </a:solidFill>
              </a:rPr>
              <a:t> </a:t>
            </a:r>
            <a:r>
              <a:rPr lang="de-DE" altLang="de-DE" sz="1800" b="0"/>
              <a:t>entspricht intern einer </a:t>
            </a:r>
            <a:r>
              <a:rPr lang="de-DE" altLang="de-DE" sz="1800"/>
              <a:t>Speicheradresse</a:t>
            </a:r>
            <a:r>
              <a:rPr lang="de-DE" altLang="de-DE" sz="1800" b="0"/>
              <a:t> mit einer </a:t>
            </a:r>
            <a:r>
              <a:rPr lang="de-DE" altLang="de-DE" sz="180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Der </a:t>
            </a:r>
            <a:r>
              <a:rPr lang="de-DE" altLang="de-DE" sz="1800"/>
              <a:t>Typ einer Variable </a:t>
            </a:r>
            <a:r>
              <a:rPr lang="de-DE" altLang="de-DE" sz="1800" b="0"/>
              <a:t>bestimmt die </a:t>
            </a:r>
            <a:r>
              <a:rPr lang="de-DE" altLang="de-DE" sz="1800"/>
              <a:t>Größe</a:t>
            </a:r>
            <a:r>
              <a:rPr lang="de-DE" altLang="de-DE" sz="1800" b="0"/>
              <a:t> des reservierten Speicherplatzes und die </a:t>
            </a:r>
            <a:r>
              <a:rPr lang="de-DE" altLang="de-DE" sz="1800"/>
              <a:t>Interpretation</a:t>
            </a:r>
            <a:r>
              <a:rPr lang="de-DE" altLang="de-DE" sz="1800" b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4 Byte </a:t>
            </a:r>
            <a:r>
              <a:rPr lang="de-DE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8 Byte </a:t>
            </a:r>
            <a:r>
              <a:rPr lang="de-DE">
                <a:solidFill>
                  <a:schemeClr val="bg1"/>
                </a:solidFill>
              </a:rPr>
              <a:t>im 64-Bit-Format</a:t>
            </a: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Adresse</a:t>
            </a: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legt Länge fest</a:t>
            </a: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</a:p>
          <a:p>
            <a:pPr algn="l"/>
            <a:r>
              <a:rPr lang="en-US" b="1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err="1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</a:p>
          <a:p>
            <a:pPr algn="l"/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Ein </a:t>
            </a:r>
            <a:r>
              <a:rPr lang="de-DE" altLang="de-DE" b="1"/>
              <a:t>Zeiger (Pointer)</a:t>
            </a:r>
            <a:r>
              <a:rPr lang="de-DE" altLang="de-DE"/>
              <a:t> ist eine Variable, deren Inhalt als die Speicheradresse einer anderen Variable </a:t>
            </a:r>
            <a:r>
              <a:rPr lang="de-DE" altLang="de-DE" b="1"/>
              <a:t>interpretiert</a:t>
            </a:r>
            <a:r>
              <a:rPr lang="de-DE" altLang="de-DE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Der </a:t>
            </a:r>
            <a:r>
              <a:rPr lang="de-DE" altLang="de-DE" b="1"/>
              <a:t>Typ eines Zeigers </a:t>
            </a:r>
            <a:r>
              <a:rPr lang="de-DE" altLang="de-DE"/>
              <a:t>legt fest, auf welchen Typ von Variable "gezeigt" 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5725" y="3575050"/>
            <a:ext cx="792163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dirty="0" err="1"/>
              <a:t>short</a:t>
            </a:r>
            <a:r>
              <a:rPr lang="de-DE" altLang="de-DE" sz="1600" b="0" dirty="0"/>
              <a:t> *</a:t>
            </a:r>
            <a:r>
              <a:rPr lang="de-DE" altLang="de-DE" sz="1600" b="0" dirty="0" err="1"/>
              <a:t>iP</a:t>
            </a:r>
            <a:r>
              <a:rPr lang="de-DE" altLang="de-DE" sz="1600" b="0" dirty="0"/>
              <a:t> 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4075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4 Byte </a:t>
            </a:r>
            <a:r>
              <a:rPr lang="de-DE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8 Byte </a:t>
            </a:r>
            <a:r>
              <a:rPr lang="de-DE">
                <a:solidFill>
                  <a:schemeClr val="bg1"/>
                </a:solidFill>
              </a:rPr>
              <a:t>im 64-Bit-Format</a:t>
            </a: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Definition</a:t>
            </a:r>
            <a:r>
              <a:rPr lang="de-DE">
                <a:solidFill>
                  <a:schemeClr val="bg1"/>
                </a:solidFill>
              </a:rPr>
              <a:t> eines Zeigers vom Typ int*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(Zeiger auf int; hat strenggenommen keinen Wert)</a:t>
            </a: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Zuweisung </a:t>
            </a:r>
            <a:r>
              <a:rPr lang="de-DE">
                <a:solidFill>
                  <a:schemeClr val="bg1"/>
                </a:solidFill>
              </a:rPr>
              <a:t>eines Zeigers vom Typ int* durch Zuweisung einer Adresse (</a:t>
            </a:r>
            <a:r>
              <a:rPr lang="de-DE" err="1">
                <a:solidFill>
                  <a:schemeClr val="bg1"/>
                </a:solidFill>
              </a:rPr>
              <a:t>Referenzierung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Ohne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>
                <a:solidFill>
                  <a:schemeClr val="bg1"/>
                </a:solidFill>
              </a:rPr>
              <a:t>Adresse</a:t>
            </a:r>
            <a:r>
              <a:rPr lang="de-DE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Intermezzo: Pointer und Variablen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835150" y="1892300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int*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71775" y="1892300"/>
            <a:ext cx="7921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2268</a:t>
            </a:r>
          </a:p>
        </p:txBody>
      </p:sp>
      <p:sp>
        <p:nvSpPr>
          <p:cNvPr id="11269" name="Line 7"/>
          <p:cNvSpPr>
            <a:spLocks noChangeShapeType="1"/>
          </p:cNvSpPr>
          <p:nvPr/>
        </p:nvSpPr>
        <p:spPr bwMode="auto">
          <a:xfrm>
            <a:off x="2770188" y="1892300"/>
            <a:ext cx="1587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0" name="Line 8"/>
          <p:cNvSpPr>
            <a:spLocks noChangeShapeType="1"/>
          </p:cNvSpPr>
          <p:nvPr/>
        </p:nvSpPr>
        <p:spPr bwMode="auto">
          <a:xfrm>
            <a:off x="3421063" y="2033588"/>
            <a:ext cx="21605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5581650" y="188912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11272" name="Rectangle 12"/>
          <p:cNvSpPr>
            <a:spLocks noChangeArrowheads="1"/>
          </p:cNvSpPr>
          <p:nvPr/>
        </p:nvSpPr>
        <p:spPr bwMode="auto">
          <a:xfrm>
            <a:off x="6516688" y="188912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11273" name="Line 14"/>
          <p:cNvSpPr>
            <a:spLocks noChangeShapeType="1"/>
          </p:cNvSpPr>
          <p:nvPr/>
        </p:nvSpPr>
        <p:spPr bwMode="auto">
          <a:xfrm>
            <a:off x="6516688" y="1889125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4" name="Text Box 15"/>
          <p:cNvSpPr txBox="1">
            <a:spLocks noChangeArrowheads="1"/>
          </p:cNvSpPr>
          <p:nvPr/>
        </p:nvSpPr>
        <p:spPr bwMode="auto">
          <a:xfrm>
            <a:off x="183515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275" name="Text Box 16"/>
          <p:cNvSpPr txBox="1">
            <a:spLocks noChangeArrowheads="1"/>
          </p:cNvSpPr>
          <p:nvPr/>
        </p:nvSpPr>
        <p:spPr bwMode="auto">
          <a:xfrm>
            <a:off x="219551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2" name="Text Box 45"/>
          <p:cNvSpPr txBox="1">
            <a:spLocks noChangeArrowheads="1"/>
          </p:cNvSpPr>
          <p:nvPr/>
        </p:nvSpPr>
        <p:spPr bwMode="auto">
          <a:xfrm>
            <a:off x="565150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303" name="Text Box 46"/>
          <p:cNvSpPr txBox="1">
            <a:spLocks noChangeArrowheads="1"/>
          </p:cNvSpPr>
          <p:nvPr/>
        </p:nvSpPr>
        <p:spPr bwMode="auto">
          <a:xfrm>
            <a:off x="601186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4" name="Text Box 47"/>
          <p:cNvSpPr txBox="1">
            <a:spLocks noChangeArrowheads="1"/>
          </p:cNvSpPr>
          <p:nvPr/>
        </p:nvSpPr>
        <p:spPr bwMode="auto">
          <a:xfrm>
            <a:off x="6661150" y="160178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193925" y="2393950"/>
            <a:ext cx="4538663" cy="2043113"/>
            <a:chOff x="2193925" y="2393950"/>
            <a:chExt cx="4538663" cy="2043113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37188" y="2393950"/>
              <a:ext cx="500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</a:t>
              </a:r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771775" y="2393950"/>
              <a:ext cx="720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*</a:t>
              </a:r>
              <a:r>
                <a:rPr lang="de-DE" altLang="de-DE" sz="1600" b="0" err="1"/>
                <a:t>iP</a:t>
              </a:r>
              <a:endParaRPr lang="de-DE" altLang="de-DE" sz="1600" b="0"/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50022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54340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56499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58674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60833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12" name="Text Box 55"/>
            <p:cNvSpPr txBox="1">
              <a:spLocks noChangeArrowheads="1"/>
            </p:cNvSpPr>
            <p:nvPr/>
          </p:nvSpPr>
          <p:spPr bwMode="auto">
            <a:xfrm>
              <a:off x="4786313" y="3733800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3" name="Text Box 56"/>
            <p:cNvSpPr txBox="1">
              <a:spLocks noChangeArrowheads="1"/>
            </p:cNvSpPr>
            <p:nvPr/>
          </p:nvSpPr>
          <p:spPr bwMode="auto">
            <a:xfrm>
              <a:off x="6300788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24098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28416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30575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32750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34909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193925" y="3735388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21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</p:grpSp>
      <p:sp>
        <p:nvSpPr>
          <p:cNvPr id="11322" name="Text Box 79"/>
          <p:cNvSpPr txBox="1">
            <a:spLocks noChangeArrowheads="1"/>
          </p:cNvSpPr>
          <p:nvPr/>
        </p:nvSpPr>
        <p:spPr bwMode="auto">
          <a:xfrm>
            <a:off x="2771775" y="160178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11323" name="Rectangle 4"/>
          <p:cNvSpPr>
            <a:spLocks noChangeArrowheads="1"/>
          </p:cNvSpPr>
          <p:nvPr/>
        </p:nvSpPr>
        <p:spPr bwMode="auto">
          <a:xfrm>
            <a:off x="2266950" y="2070100"/>
            <a:ext cx="503238" cy="176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11324" name="Rectangle 4"/>
          <p:cNvSpPr>
            <a:spLocks noChangeArrowheads="1"/>
          </p:cNvSpPr>
          <p:nvPr/>
        </p:nvSpPr>
        <p:spPr bwMode="auto">
          <a:xfrm>
            <a:off x="2266950" y="189230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11325" name="Rectangle 6"/>
          <p:cNvSpPr>
            <a:spLocks noChangeArrowheads="1"/>
          </p:cNvSpPr>
          <p:nvPr/>
        </p:nvSpPr>
        <p:spPr bwMode="auto">
          <a:xfrm>
            <a:off x="1835150" y="1892300"/>
            <a:ext cx="1728788" cy="358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6" name="Rectangle 11"/>
          <p:cNvSpPr>
            <a:spLocks noChangeArrowheads="1"/>
          </p:cNvSpPr>
          <p:nvPr/>
        </p:nvSpPr>
        <p:spPr bwMode="auto">
          <a:xfrm>
            <a:off x="6013450" y="2066925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11327" name="Rectangle 11"/>
          <p:cNvSpPr>
            <a:spLocks noChangeArrowheads="1"/>
          </p:cNvSpPr>
          <p:nvPr/>
        </p:nvSpPr>
        <p:spPr bwMode="auto">
          <a:xfrm>
            <a:off x="6013450" y="188912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11328" name="Rectangle 13"/>
          <p:cNvSpPr>
            <a:spLocks noChangeArrowheads="1"/>
          </p:cNvSpPr>
          <p:nvPr/>
        </p:nvSpPr>
        <p:spPr bwMode="auto">
          <a:xfrm>
            <a:off x="5581650" y="1889125"/>
            <a:ext cx="1727200" cy="360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9" name="Oval 24"/>
          <p:cNvSpPr>
            <a:spLocks noChangeArrowheads="1"/>
          </p:cNvSpPr>
          <p:nvPr/>
        </p:nvSpPr>
        <p:spPr bwMode="auto">
          <a:xfrm>
            <a:off x="3382963" y="19621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827584" y="4927600"/>
            <a:ext cx="3798391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&amp;i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6311900" y="4945063"/>
            <a:ext cx="633413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2158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4643438" y="532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05850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Der Null-Pointer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pPr marL="0" indent="0">
              <a:buNone/>
            </a:pPr>
            <a:r>
              <a:rPr lang="de-DE" b="0" noProof="0" dirty="0"/>
              <a:t>Der</a:t>
            </a:r>
            <a:r>
              <a:rPr lang="de-DE" noProof="0" dirty="0"/>
              <a:t> Null-Pointer</a:t>
            </a:r>
            <a:r>
              <a:rPr lang="de-DE" b="0" noProof="0" dirty="0"/>
              <a:t> wird verwendet, um anzuzeigen, dass ein Pointer noch </a:t>
            </a:r>
            <a:r>
              <a:rPr lang="de-DE" b="1" noProof="0" dirty="0"/>
              <a:t>keinen definierten Wert </a:t>
            </a:r>
            <a:r>
              <a:rPr lang="de-DE" b="0" noProof="0" dirty="0"/>
              <a:t>hat.</a:t>
            </a:r>
            <a:br>
              <a:rPr lang="de-DE" b="0" noProof="0" dirty="0"/>
            </a:br>
            <a:endParaRPr lang="de-DE" noProof="0" dirty="0"/>
          </a:p>
          <a:p>
            <a:r>
              <a:rPr lang="de-DE" b="0" noProof="0" dirty="0"/>
              <a:t>C: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int *i = 0; int *j = 0x0;</a:t>
            </a:r>
          </a:p>
          <a:p>
            <a:r>
              <a:rPr lang="de-DE" noProof="0" dirty="0"/>
              <a:t>C90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/>
              <a:t>C++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/>
              <a:t>C++11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int *m = </a:t>
            </a:r>
            <a:r>
              <a:rPr lang="de-DE" b="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b="0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err="1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287658" y="3821018"/>
            <a:ext cx="2580486" cy="814090"/>
          </a:xfrm>
          <a:prstGeom prst="wedgeRoundRectCallout">
            <a:avLst>
              <a:gd name="adj1" fmla="val -59842"/>
              <a:gd name="adj2" fmla="val 1167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Wie &lt;</a:t>
            </a:r>
            <a:r>
              <a:rPr lang="de-DE" b="1" err="1">
                <a:solidFill>
                  <a:schemeClr val="bg1"/>
                </a:solidFill>
              </a:rPr>
              <a:t>stddef.h</a:t>
            </a:r>
            <a:r>
              <a:rPr lang="de-DE" b="1">
                <a:solidFill>
                  <a:schemeClr val="bg1"/>
                </a:solidFill>
              </a:rPr>
              <a:t>&gt;, aber mit </a:t>
            </a:r>
            <a:r>
              <a:rPr lang="de-DE" b="1" err="1">
                <a:solidFill>
                  <a:schemeClr val="bg1"/>
                </a:solidFill>
              </a:rPr>
              <a:t>Namespaces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https://en.wikipedia.org/Null_pointer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noProof="0" dirty="0"/>
              <a:t>Was passiert beim Aufruf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a.exe f.txt</a:t>
            </a:r>
            <a:r>
              <a:rPr lang="de-DE" b="1" noProof="0" dirty="0"/>
              <a:t>?</a:t>
            </a:r>
          </a:p>
          <a:p>
            <a:r>
              <a:rPr lang="de-DE" b="1" noProof="0" dirty="0"/>
              <a:t>Traditionelle Strings:</a:t>
            </a:r>
            <a:r>
              <a:rPr lang="de-DE" noProof="0" dirty="0"/>
              <a:t> Folgen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/>
              <a:t> (mit '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noProof="0" dirty="0"/>
              <a:t>abgeschlossen)</a:t>
            </a:r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600" b="0" strike="sngStrike">
                <a:latin typeface="Consolas" pitchFamily="49" charset="0"/>
                <a:cs typeface="Consolas" pitchFamily="49" charset="0"/>
              </a:rPr>
            </a:b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2279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Spezieller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>
                <a:solidFill>
                  <a:schemeClr val="bg1"/>
                </a:solidFill>
              </a:rPr>
              <a:t>für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>
                <a:solidFill>
                  <a:schemeClr val="bg1"/>
                </a:solidFill>
              </a:rPr>
              <a:t> = 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>
                <a:solidFill>
                  <a:schemeClr val="bg1"/>
                </a:solidFill>
              </a:rPr>
              <a:t>"Generischer" Pointer</a:t>
            </a:r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*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[0] /</a:t>
              </a:r>
              <a:br>
                <a:rPr lang="de-DE" altLang="de-DE" sz="1600" b="0"/>
              </a:br>
              <a:r>
                <a:rPr lang="de-DE" altLang="de-DE" sz="1600" b="0"/>
                <a:t>          </a:t>
              </a:r>
              <a:r>
                <a:rPr lang="de-DE" altLang="de-DE" sz="1600" b="0" err="1"/>
                <a:t>char</a:t>
              </a:r>
              <a:r>
                <a:rPr lang="de-DE" altLang="de-DE" sz="1600" b="0"/>
                <a:t> *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[1] 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2264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a</a:t>
              </a:r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2279</a:t>
              </a:r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2289</a:t>
              </a:r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**</a:t>
              </a:r>
              <a:r>
                <a:rPr lang="de-DE" altLang="de-DE" sz="1600" b="0" err="1"/>
                <a:t>argv</a:t>
              </a:r>
              <a:endParaRPr lang="de-DE" altLang="de-DE" sz="1600" b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[0][0]</a:t>
              </a:r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[1][0]</a:t>
              </a:r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f</a:t>
              </a:r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0" grpId="0"/>
      <p:bldP spid="11332" grpId="0" animBg="1"/>
      <p:bldP spid="131" grpId="0" animBg="1"/>
      <p:bldP spid="10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Arrays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/>
              <a:t>Java</a:t>
            </a:r>
          </a:p>
          <a:p>
            <a:pPr marL="520700" indent="-342900"/>
            <a:r>
              <a:rPr lang="de-DE" b="1" noProof="0" dirty="0"/>
              <a:t>Eingebautes Sprachfeature</a:t>
            </a:r>
            <a:r>
              <a:rPr lang="de-DE" noProof="0" dirty="0"/>
              <a:t> mit speziellem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>
                <a:cs typeface="Consolas" panose="020B0609020204030204" pitchFamily="49" charset="0"/>
              </a:rPr>
              <a:t> /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noProof="0" dirty="0"/>
              <a:t>-Attribut</a:t>
            </a:r>
          </a:p>
          <a:p>
            <a:pPr marL="520700" indent="-342900"/>
            <a:r>
              <a:rPr lang="de-DE" noProof="0" dirty="0"/>
              <a:t>Zusammenhängender Speicher (enthält Werte (int,…) oder Referenzen)</a:t>
            </a:r>
          </a:p>
          <a:p>
            <a:pPr marL="520700" indent="-342900"/>
            <a:r>
              <a:rPr lang="de-DE" b="1" noProof="0" dirty="0"/>
              <a:t>Beispiel</a:t>
            </a:r>
            <a:r>
              <a:rPr lang="de-DE" noProof="0" dirty="0"/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[] x = {1, 1, 2, 3, 5, 8}; int x2 = x[2]; int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x.length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 // 6</a:t>
            </a:r>
          </a:p>
          <a:p>
            <a:pPr marL="692150" lvl="1" indent="-342900"/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C++</a:t>
            </a:r>
          </a:p>
          <a:p>
            <a:pPr marL="520700" indent="-342900"/>
            <a:r>
              <a:rPr lang="de-DE" b="1" noProof="0" dirty="0" err="1"/>
              <a:t>Syntactic</a:t>
            </a:r>
            <a:r>
              <a:rPr lang="de-DE" b="1" noProof="0" dirty="0"/>
              <a:t> Sugar</a:t>
            </a:r>
            <a:r>
              <a:rPr lang="de-DE" noProof="0" dirty="0"/>
              <a:t>: Array = Pointer auf zusammenhängenden Speicherbereich</a:t>
            </a:r>
          </a:p>
          <a:p>
            <a:pPr marL="520700" indent="-342900"/>
            <a:r>
              <a:rPr lang="de-DE" b="1" noProof="0" dirty="0"/>
              <a:t>Problem</a:t>
            </a:r>
            <a:r>
              <a:rPr lang="de-DE" noProof="0" dirty="0"/>
              <a:t>: Längeninformation werden nicht explizit gespeichert</a:t>
            </a:r>
            <a:endParaRPr lang="de-DE" noProof="0" dirty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>
                <a:sym typeface="Wingdings" panose="05000000000000000000" pitchFamily="2" charset="2"/>
              </a:rPr>
              <a:t>Gefahr</a:t>
            </a:r>
            <a:r>
              <a:rPr lang="de-DE" noProof="0" dirty="0">
                <a:sym typeface="Wingdings" panose="05000000000000000000" pitchFamily="2" charset="2"/>
              </a:rPr>
              <a:t>: Keine Bereichsprüfung</a:t>
            </a:r>
          </a:p>
          <a:p>
            <a:pPr marL="520700" indent="-342900"/>
            <a:r>
              <a:rPr lang="de-DE" b="1" noProof="0" dirty="0"/>
              <a:t>Beispiel</a:t>
            </a:r>
            <a:r>
              <a:rPr lang="de-DE" noProof="0" dirty="0"/>
              <a:t>: </a:t>
            </a:r>
            <a:br>
              <a:rPr lang="de-DE" noProof="0" dirty="0"/>
            </a:b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[] = {</a:t>
            </a:r>
            <a:r>
              <a:rPr lang="de-DE" noProof="0" dirty="0"/>
              <a:t>1, 1, 2, 3, 5, 8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*myArray2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x2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x77 = *(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+ 77); // Danger!</a:t>
            </a: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http://www.cplusplus.com/doc/tutorial/arrays/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noProof="0" dirty="0"/>
              <a:t>-Operator und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160711"/>
          </a:xfrm>
        </p:spPr>
        <p:txBody>
          <a:bodyPr/>
          <a:lstStyle/>
          <a:p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b="1" noProof="0" dirty="0"/>
              <a:t>-Operator</a:t>
            </a:r>
          </a:p>
          <a:p>
            <a:pPr lvl="1"/>
            <a:r>
              <a:rPr lang="de-DE" noProof="0" dirty="0"/>
              <a:t>… liefert die </a:t>
            </a:r>
            <a:r>
              <a:rPr lang="de-DE" b="1" noProof="0" dirty="0"/>
              <a:t>Größe (in Byte) einer Variable</a:t>
            </a:r>
            <a:r>
              <a:rPr lang="de-DE" noProof="0" dirty="0"/>
              <a:t> eines bestimmten Typs.</a:t>
            </a:r>
          </a:p>
          <a:p>
            <a:pPr lvl="1"/>
            <a:r>
              <a:rPr lang="de-DE" noProof="0" dirty="0"/>
              <a:t>Aufruf über </a:t>
            </a:r>
            <a:r>
              <a:rPr lang="de-DE" b="1" noProof="0" dirty="0"/>
              <a:t>Typ</a:t>
            </a:r>
            <a:r>
              <a:rPr lang="de-DE" noProof="0" dirty="0"/>
              <a:t> oder </a:t>
            </a:r>
            <a:r>
              <a:rPr lang="de-DE" b="1" noProof="0" dirty="0"/>
              <a:t>konkrete Variable </a:t>
            </a:r>
            <a:r>
              <a:rPr lang="de-DE" noProof="0" dirty="0"/>
              <a:t>möglich</a:t>
            </a:r>
          </a:p>
          <a:p>
            <a:r>
              <a:rPr lang="de-DE" b="1" noProof="0" dirty="0"/>
              <a:t>Datentyp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/>
              <a:t>Standard-STL-Datentyp, um </a:t>
            </a:r>
            <a:r>
              <a:rPr lang="de-DE" b="1" noProof="0" dirty="0"/>
              <a:t>Objektgrößen</a:t>
            </a:r>
            <a:r>
              <a:rPr lang="de-DE" noProof="0" dirty="0"/>
              <a:t> in Byte zu speichern</a:t>
            </a:r>
          </a:p>
          <a:p>
            <a:pPr lvl="1"/>
            <a:r>
              <a:rPr lang="de-DE" noProof="0" dirty="0"/>
              <a:t>Ist immer groß genug, um das größtmögliche Objekt auf der jeweiligen Plattform zu speichern.</a:t>
            </a:r>
          </a:p>
          <a:p>
            <a:pPr lvl="1"/>
            <a:r>
              <a:rPr lang="de-DE" dirty="0"/>
              <a:t>Entspricht einem </a:t>
            </a:r>
            <a:r>
              <a:rPr lang="de-DE" dirty="0" err="1"/>
              <a:t>unsigned</a:t>
            </a:r>
            <a:r>
              <a:rPr lang="de-DE" dirty="0"/>
              <a:t> integer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 dirty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</a:t>
            </a:r>
            <a:r>
              <a:rPr lang="en-US" sz="1400" dirty="0" err="1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cstddef</a:t>
            </a:r>
            <a:r>
              <a:rPr lang="en-US" sz="1400" dirty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&gt; // contains std::</a:t>
            </a:r>
            <a:r>
              <a:rPr lang="en-US" sz="1400" dirty="0" err="1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size_t</a:t>
            </a:r>
            <a:endParaRPr lang="en-US" sz="1400" dirty="0">
              <a:solidFill>
                <a:srgbClr val="3F7F5F"/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dirty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 dirty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dirty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http://en.cppreference.com/w/cpp/language/sizeof </a:t>
            </a:r>
          </a:p>
          <a:p>
            <a:pPr algn="r"/>
            <a:r>
              <a:rPr lang="en-US" sz="1200">
                <a:hlinkClick r:id="rId2"/>
              </a:rPr>
              <a:t>http://en.cppreference.com/w/cpp/types/size_t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12292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braucht man wirklich Zeiger?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kann man nicht einfach nur normale Variablen verwenden?  </a:t>
            </a:r>
          </a:p>
        </p:txBody>
      </p:sp>
    </p:spTree>
    <p:extLst>
      <p:ext uri="{BB962C8B-B14F-4D97-AF65-F5344CB8AC3E}">
        <p14:creationId xmlns:p14="http://schemas.microsoft.com/office/powerpoint/2010/main" val="4746895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Unveränderlichkeit - </a:t>
            </a:r>
            <a:r>
              <a:rPr lang="de-DE" altLang="de-DE" i="1" noProof="0" dirty="0" err="1"/>
              <a:t>const</a:t>
            </a:r>
            <a:endParaRPr lang="de-DE" altLang="de-DE" noProof="0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Das Schlüsselwort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/>
              <a:t> deklariert eine </a:t>
            </a:r>
            <a:r>
              <a:rPr lang="en-US" b="1"/>
              <a:t>Variable</a:t>
            </a:r>
            <a:r>
              <a:rPr lang="en-US"/>
              <a:t> als unveränderlich.</a:t>
            </a:r>
          </a:p>
          <a:p>
            <a:r>
              <a:rPr lang="en-US"/>
              <a:t>Das bedeutet, dass die zur Variablen gehörige Speicherzelle über die Variable nicht verändert werden kann.</a:t>
            </a:r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564904"/>
            <a:ext cx="7741617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 = 7; 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✘</a:t>
            </a:r>
          </a:p>
        </p:txBody>
      </p: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Allgemeine Informationen zur Veranstaltung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28800"/>
            <a:ext cx="8640763" cy="4968875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Offizieller </a:t>
            </a:r>
            <a:r>
              <a:rPr lang="de-DE" b="1" dirty="0" err="1"/>
              <a:t>Moodle</a:t>
            </a:r>
            <a:r>
              <a:rPr lang="de-DE" b="1" dirty="0"/>
              <a:t>-Kurs als zentrale Anlaufstelle</a:t>
            </a:r>
          </a:p>
          <a:p>
            <a:pPr marL="180975" lvl="1" indent="0">
              <a:buNone/>
            </a:pPr>
            <a:r>
              <a:rPr lang="de-DE" dirty="0">
                <a:hlinkClick r:id="rId2"/>
              </a:rPr>
              <a:t>https://moodle.tu-darmstadt.de/course/view.php?id=18628</a:t>
            </a:r>
            <a:endParaRPr lang="de-DE" dirty="0"/>
          </a:p>
          <a:p>
            <a:pPr lvl="1"/>
            <a:r>
              <a:rPr lang="de-DE" dirty="0"/>
              <a:t>Ankündigungen und allgemeine Organisation</a:t>
            </a:r>
          </a:p>
          <a:p>
            <a:pPr lvl="1"/>
            <a:r>
              <a:rPr lang="de-DE" noProof="0" dirty="0" err="1"/>
              <a:t>Vorlesungs</a:t>
            </a:r>
            <a:r>
              <a:rPr lang="de-DE" noProof="0" dirty="0"/>
              <a:t> und Übungsmaterialien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b="1" dirty="0"/>
              <a:t>Umstellung auf E-Learning</a:t>
            </a:r>
          </a:p>
          <a:p>
            <a:pPr lvl="1"/>
            <a:r>
              <a:rPr lang="de-DE" dirty="0"/>
              <a:t>Keine Präsenzveranstaltung</a:t>
            </a:r>
          </a:p>
          <a:p>
            <a:pPr lvl="1"/>
            <a:r>
              <a:rPr lang="de-DE" noProof="0" dirty="0"/>
              <a:t>Keine </a:t>
            </a:r>
            <a:r>
              <a:rPr lang="de-DE" noProof="0" dirty="0" err="1"/>
              <a:t>Pfli</a:t>
            </a:r>
            <a:r>
              <a:rPr lang="de-DE" dirty="0" err="1"/>
              <a:t>chtabgaben</a:t>
            </a:r>
            <a:endParaRPr lang="de-DE" dirty="0"/>
          </a:p>
          <a:p>
            <a:pPr lvl="1"/>
            <a:r>
              <a:rPr lang="de-DE" noProof="0" dirty="0"/>
              <a:t>Hardware</a:t>
            </a:r>
            <a:r>
              <a:rPr lang="de-DE" dirty="0"/>
              <a:t>-Teil entfällt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/>
              <a:t>Sie sind für ihren Lernerfolg selbst verantwortlich!</a:t>
            </a:r>
            <a:endParaRPr lang="de-DE" noProof="0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b="1" noProof="0" dirty="0"/>
              <a:t>Alle </a:t>
            </a:r>
            <a:r>
              <a:rPr lang="de-DE" b="1" noProof="0" dirty="0" err="1"/>
              <a:t>Vorlesungs</a:t>
            </a:r>
            <a:r>
              <a:rPr lang="de-DE" b="1" dirty="0" err="1"/>
              <a:t>folien</a:t>
            </a:r>
            <a:r>
              <a:rPr lang="de-DE" b="1" dirty="0"/>
              <a:t> und Aufzeichnungen bereits verfügbar!</a:t>
            </a:r>
          </a:p>
          <a:p>
            <a:pPr lvl="1"/>
            <a:r>
              <a:rPr lang="de-DE" dirty="0"/>
              <a:t>Foliensatz auf </a:t>
            </a:r>
            <a:r>
              <a:rPr lang="de-DE" dirty="0" err="1"/>
              <a:t>Moodle</a:t>
            </a:r>
            <a:r>
              <a:rPr lang="de-DE" dirty="0"/>
              <a:t> verfügbar</a:t>
            </a:r>
          </a:p>
          <a:p>
            <a:pPr lvl="1"/>
            <a:r>
              <a:rPr lang="de-DE" dirty="0"/>
              <a:t>Vorlesungsaufzeichnungen nach Themen aufgeteilt (siehe </a:t>
            </a:r>
            <a:r>
              <a:rPr lang="de-DE" dirty="0" err="1"/>
              <a:t>Moodle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Moodle-Quizzes</a:t>
            </a:r>
            <a:r>
              <a:rPr lang="de-DE" dirty="0"/>
              <a:t> zu einzelnen Lerneinheiten zur Selbstkontrolle</a:t>
            </a:r>
          </a:p>
          <a:p>
            <a:pPr lvl="1"/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noProof="0" dirty="0"/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36409407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Unveränderlichkeit - </a:t>
            </a:r>
            <a:r>
              <a:rPr lang="de-DE" altLang="de-DE" i="1" noProof="0" dirty="0" err="1"/>
              <a:t>const</a:t>
            </a:r>
            <a:endParaRPr lang="de-DE" altLang="de-DE" noProof="0" dirty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 </a:t>
            </a:r>
            <a:r>
              <a:rPr lang="de-DE" altLang="de-DE" sz="240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i;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>
                <a:latin typeface="Consolas" pitchFamily="49" charset="0"/>
                <a:cs typeface="Consolas" pitchFamily="49" charset="0"/>
              </a:rPr>
              <a:t> = &amp;i;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 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Einmalige, sofortige Definition</a:t>
            </a: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42; </a:t>
            </a:r>
            <a:br>
              <a:rPr lang="en-US" altLang="de-DE" sz="180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Zeiger auf Konstante</a:t>
            </a:r>
            <a:endParaRPr lang="en-US" b="1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Unveränderlicher Zeiger</a:t>
            </a:r>
            <a:endParaRPr lang="en-US" b="1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vs.</a:t>
            </a:r>
            <a:endParaRPr lang="en-US" b="1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Unveränderlicher Zeiger auf Konstante:</a:t>
            </a:r>
            <a:endParaRPr lang="en-US" b="1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- </a:t>
            </a:r>
            <a:r>
              <a:rPr lang="de-DE" i="1" err="1">
                <a:solidFill>
                  <a:schemeClr val="bg1"/>
                </a:solidFill>
              </a:rPr>
              <a:t>const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 bezieht sich immer auf das "Nächstliegende".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- Lese von rechts nach links.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90084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6" grpId="0" animBg="1"/>
      <p:bldP spid="13323" grpId="0"/>
      <p:bldP spid="21" grpId="0"/>
      <p:bldP spid="22" grpId="0"/>
      <p:bldP spid="23" grpId="0"/>
      <p:bldP spid="15" grpId="0" animBg="1"/>
      <p:bldP spid="1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Const</a:t>
            </a:r>
            <a:r>
              <a:rPr lang="de-DE" noProof="0" dirty="0"/>
              <a:t> Correctness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50825" y="2823957"/>
            <a:ext cx="8640763" cy="3629231"/>
          </a:xfrm>
        </p:spPr>
        <p:txBody>
          <a:bodyPr/>
          <a:lstStyle/>
          <a:p>
            <a:r>
              <a:rPr lang="de-DE" noProof="0"/>
              <a:t>Wird </a:t>
            </a:r>
            <a:r>
              <a:rPr lang="de-DE" noProof="0" dirty="0"/>
              <a:t>in C++ durch das </a:t>
            </a:r>
            <a:r>
              <a:rPr lang="de-DE" b="1" noProof="0" dirty="0"/>
              <a:t>Schlüsselwort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noProof="0" dirty="0"/>
              <a:t> </a:t>
            </a:r>
            <a:r>
              <a:rPr lang="de-DE" noProof="0" dirty="0"/>
              <a:t>(für Typen und Funktionen) sichergestellt.</a:t>
            </a:r>
          </a:p>
          <a:p>
            <a:endParaRPr lang="de-DE" noProof="0" dirty="0"/>
          </a:p>
          <a:p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de-DE" noProof="0" dirty="0"/>
              <a:t> und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/>
              <a:t> entsprechen </a:t>
            </a:r>
            <a:r>
              <a:rPr lang="de-DE" b="1" noProof="0" dirty="0"/>
              <a:t>zur </a:t>
            </a:r>
            <a:r>
              <a:rPr lang="de-DE" b="1" noProof="0" dirty="0" err="1"/>
              <a:t>Compile</a:t>
            </a:r>
            <a:r>
              <a:rPr lang="de-DE" b="1" noProof="0" dirty="0"/>
              <a:t>-Zeit </a:t>
            </a:r>
            <a:r>
              <a:rPr lang="de-DE" noProof="0" dirty="0"/>
              <a:t>verschiedenen Typen</a:t>
            </a:r>
            <a:r>
              <a:rPr lang="de-DE" b="1" noProof="0" dirty="0"/>
              <a:t>, zur Laufzeit </a:t>
            </a:r>
            <a:r>
              <a:rPr lang="de-DE" noProof="0" dirty="0"/>
              <a:t>jedoch wird kein Unterschied gemacht</a:t>
            </a:r>
          </a:p>
          <a:p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  <p:sp>
        <p:nvSpPr>
          <p:cNvPr id="6" name="Rechteck 5"/>
          <p:cNvSpPr/>
          <p:nvPr/>
        </p:nvSpPr>
        <p:spPr bwMode="auto">
          <a:xfrm>
            <a:off x="5327674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50825" y="1707793"/>
            <a:ext cx="8640763" cy="735521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de-DE" sz="2000"/>
              <a:t>Ein Programm ist </a:t>
            </a:r>
            <a:r>
              <a:rPr lang="de-DE" sz="2000" b="1"/>
              <a:t>"const correct"</a:t>
            </a:r>
            <a:r>
              <a:rPr lang="de-DE" sz="2000"/>
              <a:t>, wenn als unverändlich gekennzeichnete Objekte durch das Programm nicht verändert werden.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Was ist eine C++-Referenz?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2132856"/>
            <a:ext cx="8640763" cy="432033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/>
              <a:t>Sie </a:t>
            </a:r>
            <a:r>
              <a:rPr lang="de-DE" altLang="de-DE" noProof="0" dirty="0"/>
              <a:t>braucht </a:t>
            </a:r>
            <a:r>
              <a:rPr lang="de-DE" altLang="de-DE" b="1" noProof="0" dirty="0"/>
              <a:t>nicht </a:t>
            </a:r>
            <a:r>
              <a:rPr lang="de-DE" altLang="de-DE" b="1" i="1" noProof="0" dirty="0"/>
              <a:t>zwangsweise </a:t>
            </a:r>
            <a:r>
              <a:rPr lang="de-DE" altLang="de-DE" b="1" noProof="0" dirty="0"/>
              <a:t>eigenen Speicher </a:t>
            </a:r>
            <a:r>
              <a:rPr lang="de-DE" altLang="de-DE" noProof="0" dirty="0"/>
              <a:t>(bspw. innerhalb einer </a:t>
            </a:r>
            <a:r>
              <a:rPr lang="de-DE" altLang="de-DE" noProof="0"/>
              <a:t>Funktion)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endParaRPr lang="de-DE" altLang="de-DE" noProof="0" dirty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/>
              <a:t>Sie verhält sich </a:t>
            </a:r>
            <a:r>
              <a:rPr lang="de-DE" altLang="de-DE" b="1" noProof="0" dirty="0"/>
              <a:t>wie ein </a:t>
            </a:r>
            <a:r>
              <a:rPr lang="de-DE" alt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1" noProof="0" dirty="0"/>
              <a:t>-Pointer.</a:t>
            </a:r>
          </a:p>
          <a:p>
            <a:pPr marL="0" indent="0">
              <a:buNone/>
            </a:pPr>
            <a:endParaRPr lang="de-DE" noProof="0" dirty="0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wie für Variablen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250825" y="1591458"/>
            <a:ext cx="8640763" cy="408623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90000"/>
              </a:lnSpc>
              <a:buSzTx/>
            </a:pPr>
            <a:r>
              <a:rPr lang="de-DE" altLang="de-DE" sz="2000"/>
              <a:t>Eine </a:t>
            </a:r>
            <a:r>
              <a:rPr lang="de-DE" altLang="de-DE" sz="2000" b="1"/>
              <a:t>Referenz </a:t>
            </a:r>
            <a:r>
              <a:rPr lang="de-DE" altLang="de-DE" sz="2000"/>
              <a:t>ist ein </a:t>
            </a:r>
            <a:r>
              <a:rPr lang="de-DE" altLang="de-DE" sz="2000" b="1"/>
              <a:t>Alias auf eine Variable </a:t>
            </a: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Zusammenfassung: </a:t>
            </a:r>
            <a:r>
              <a:rPr lang="de-DE" noProof="0" dirty="0" err="1"/>
              <a:t>Asterisk</a:t>
            </a:r>
            <a:r>
              <a:rPr lang="de-DE" noProof="0" dirty="0"/>
              <a:t> und </a:t>
            </a:r>
            <a:r>
              <a:rPr lang="de-DE" noProof="0" dirty="0" err="1"/>
              <a:t>Ampersand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30181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18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99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Asterisk</a:t>
                      </a:r>
                      <a:r>
                        <a:rPr lang="en-US" baseline="0"/>
                        <a:t> (</a:t>
                      </a:r>
                      <a:r>
                        <a:rPr lang="en-US"/>
                        <a:t>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Ampersand (&amp;)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4054">
                <a:tc>
                  <a:txBody>
                    <a:bodyPr/>
                    <a:lstStyle/>
                    <a:p>
                      <a:r>
                        <a:rPr lang="en-US" err="1"/>
                        <a:t>Typ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4054">
                <a:tc>
                  <a:txBody>
                    <a:bodyPr/>
                    <a:lstStyle/>
                    <a:p>
                      <a:r>
                        <a:rPr lang="en-US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&amp;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b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Zusammenfassung: Variablentypen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Werttypen </a:t>
            </a:r>
            <a:r>
              <a:rPr lang="de-DE" noProof="0" dirty="0"/>
              <a:t>(enden weder auf &amp;,*,[])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Variablen mit </a:t>
            </a:r>
            <a:r>
              <a:rPr lang="de-DE" b="1" noProof="0" dirty="0" err="1">
                <a:solidFill>
                  <a:srgbClr val="000000"/>
                </a:solidFill>
              </a:rPr>
              <a:t>Werttyp</a:t>
            </a:r>
            <a:r>
              <a:rPr lang="de-DE" b="1" noProof="0" dirty="0">
                <a:solidFill>
                  <a:srgbClr val="000000"/>
                </a:solidFill>
              </a:rPr>
              <a:t> </a:t>
            </a:r>
            <a:r>
              <a:rPr lang="de-DE" b="1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>
                <a:solidFill>
                  <a:srgbClr val="000000"/>
                </a:solidFill>
              </a:rPr>
              <a:t> repräsentieren konkrete Werte/Objekte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z.B. 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Building(3);</a:t>
            </a:r>
          </a:p>
          <a:p>
            <a:pPr lvl="1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/>
              <a:t>Referenztypen </a:t>
            </a:r>
            <a:r>
              <a:rPr lang="de-DE" noProof="0" dirty="0"/>
              <a:t>(enden auf &amp;)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Variable mit </a:t>
            </a:r>
            <a:r>
              <a:rPr lang="de-DE" b="1" noProof="0" dirty="0">
                <a:solidFill>
                  <a:srgbClr val="000000"/>
                </a:solidFill>
              </a:rPr>
              <a:t>Referenz-Typ </a:t>
            </a:r>
            <a:r>
              <a:rPr lang="de-DE" b="1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X&amp;</a:t>
            </a:r>
            <a:r>
              <a:rPr lang="de-DE" noProof="0" dirty="0">
                <a:solidFill>
                  <a:srgbClr val="000000"/>
                </a:solidFill>
              </a:rPr>
              <a:t> ist ein Alias für ein Objekt vom Typ 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z.B. </a:t>
            </a:r>
            <a:r>
              <a:rPr lang="de-DE" noProof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&amp;y = x;</a:t>
            </a:r>
          </a:p>
          <a:p>
            <a:pPr lvl="1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/>
              <a:t>Pointer-Typen </a:t>
            </a:r>
            <a:r>
              <a:rPr lang="de-DE" noProof="0" dirty="0"/>
              <a:t>(enden auf *)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Variable mit </a:t>
            </a:r>
            <a:r>
              <a:rPr lang="de-DE" b="1" noProof="0" dirty="0">
                <a:solidFill>
                  <a:srgbClr val="000000"/>
                </a:solidFill>
              </a:rPr>
              <a:t>Pointer-Typ </a:t>
            </a:r>
            <a:r>
              <a:rPr lang="de-DE" b="1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>
                <a:solidFill>
                  <a:srgbClr val="000000"/>
                </a:solidFill>
              </a:rPr>
              <a:t> verweist auf eine Speicherstelle, die einen X-Wert/-Objekt enthält.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z.B. 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</a:t>
            </a:r>
            <a:r>
              <a:rPr lang="de-DE" noProof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int(3);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/>
              <a:t>Array-Typen </a:t>
            </a:r>
            <a:r>
              <a:rPr lang="de-DE" noProof="0" dirty="0"/>
              <a:t>(enden auf [], </a:t>
            </a:r>
            <a:r>
              <a:rPr lang="de-DE" noProof="0" dirty="0" err="1"/>
              <a:t>Syntactic</a:t>
            </a:r>
            <a:r>
              <a:rPr lang="de-DE" noProof="0" dirty="0"/>
              <a:t> Sugar)</a:t>
            </a:r>
          </a:p>
          <a:p>
            <a:pPr lvl="2"/>
            <a:r>
              <a:rPr lang="de-DE" noProof="0" dirty="0"/>
              <a:t>Variable mit </a:t>
            </a:r>
            <a:r>
              <a:rPr lang="de-DE" b="1" noProof="0" dirty="0"/>
              <a:t>Array-Typ </a:t>
            </a:r>
            <a:r>
              <a:rPr lang="de-DE" b="1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X[]</a:t>
            </a:r>
            <a:r>
              <a:rPr lang="de-DE" noProof="0" dirty="0"/>
              <a:t> verweist auf ein Array, dessen Elemente den Typ 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/>
              <a:t> haben, und ist äquivalent zu Typ 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/>
              <a:t>.</a:t>
            </a:r>
          </a:p>
          <a:p>
            <a:pPr lvl="2"/>
            <a:r>
              <a:rPr lang="de-DE" noProof="0" dirty="0"/>
              <a:t>z.B.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x[]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= {1,1,2,3,5}; int *x2 = x;</a:t>
            </a:r>
          </a:p>
        </p:txBody>
      </p:sp>
    </p:spTree>
    <p:extLst>
      <p:ext uri="{BB962C8B-B14F-4D97-AF65-F5344CB8AC3E}">
        <p14:creationId xmlns:p14="http://schemas.microsoft.com/office/powerpoint/2010/main" val="25269697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Zusammenfassung: Zuweisung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Was passiert bei der Zuweisung zwischen verschiedenen Variablentypen?</a:t>
            </a:r>
          </a:p>
          <a:p>
            <a:pPr lvl="1"/>
            <a:r>
              <a:rPr lang="de-DE" noProof="0" dirty="0"/>
              <a:t>[LHS-Typ] x = [Operator] [RHS-Typ] y;</a:t>
            </a:r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marL="9525" indent="0">
              <a:buNone/>
            </a:pPr>
            <a:r>
              <a:rPr lang="de-DE" noProof="0" dirty="0"/>
              <a:t>(1) </a:t>
            </a:r>
            <a:r>
              <a:rPr lang="de-DE" b="1" noProof="0" dirty="0"/>
              <a:t>Adressoperator</a:t>
            </a:r>
            <a:r>
              <a:rPr lang="de-DE" noProof="0" dirty="0"/>
              <a:t> kann nur auf </a:t>
            </a:r>
            <a:r>
              <a:rPr lang="de-DE" noProof="0"/>
              <a:t>"benannte</a:t>
            </a:r>
            <a:r>
              <a:rPr lang="de-DE" noProof="0" dirty="0"/>
              <a:t>" Objekte angewandt werden (z.B. Variablen), nicht aber auf anonyme Objekte und </a:t>
            </a:r>
            <a:r>
              <a:rPr lang="de-DE" noProof="0" dirty="0" err="1"/>
              <a:t>Literale</a:t>
            </a:r>
            <a:r>
              <a:rPr lang="de-DE" noProof="0" dirty="0"/>
              <a:t> (z.B. 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&amp;42</a:t>
            </a:r>
            <a:r>
              <a:rPr lang="de-DE" noProof="0" dirty="0"/>
              <a:t>, 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&amp;Building()</a:t>
            </a:r>
            <a:r>
              <a:rPr lang="de-DE" noProof="0" dirty="0"/>
              <a:t>)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/>
        </p:nvGraphicFramePr>
        <p:xfrm>
          <a:off x="124618" y="2314162"/>
          <a:ext cx="8893175" cy="330917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1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80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0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32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47169">
                <a:tc>
                  <a:txBody>
                    <a:bodyPr/>
                    <a:lstStyle/>
                    <a:p>
                      <a:pPr algn="r"/>
                      <a:r>
                        <a:rPr lang="en-US" sz="2100"/>
                        <a:t>RHS</a:t>
                      </a:r>
                    </a:p>
                    <a:p>
                      <a:endParaRPr lang="en-US" sz="2100"/>
                    </a:p>
                    <a:p>
                      <a:r>
                        <a:rPr lang="en-US" sz="2100"/>
                        <a:t>LHS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/>
                        <a:t>Wert-Typ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/>
                        <a:t>Y 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Referenz-Typ</a:t>
                      </a:r>
                      <a:br>
                        <a:rPr lang="en-US" sz="2100"/>
                      </a:br>
                      <a:r>
                        <a:rPr lang="en-US" sz="2100"/>
                        <a:t>Y &amp;y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Pointer-Typ</a:t>
                      </a:r>
                    </a:p>
                    <a:p>
                      <a:pPr algn="ctr"/>
                      <a:r>
                        <a:rPr lang="en-US" sz="2100"/>
                        <a:t>Y *y</a:t>
                      </a:r>
                    </a:p>
                  </a:txBody>
                  <a:tcPr marL="107203" marR="107203" marT="53602" marB="5360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/>
                        <a:t>Wert-Typ </a:t>
                      </a:r>
                      <a:br>
                        <a:rPr lang="en-US" sz="2100"/>
                      </a:br>
                      <a:r>
                        <a:rPr lang="en-US" sz="2100"/>
                        <a:t>X x = 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 x = y</a:t>
                      </a:r>
                      <a:r>
                        <a:rPr lang="en-US" sz="2100" baseline="0"/>
                        <a:t> (</a:t>
                      </a:r>
                      <a:r>
                        <a:rPr lang="en-US" sz="2100"/>
                        <a:t>Kopie)</a:t>
                      </a:r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y (Kopie)</a:t>
                      </a:r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</a:t>
                      </a:r>
                      <a:r>
                        <a:rPr lang="en-US" sz="2100" baseline="0"/>
                        <a:t> </a:t>
                      </a:r>
                      <a:r>
                        <a:rPr lang="en-US" sz="2100"/>
                        <a:t>= *y</a:t>
                      </a:r>
                      <a:r>
                        <a:rPr lang="en-US" sz="2100" baseline="0"/>
                        <a:t>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394">
                <a:tc>
                  <a:txBody>
                    <a:bodyPr/>
                    <a:lstStyle/>
                    <a:p>
                      <a:r>
                        <a:rPr lang="en-US" sz="2100"/>
                        <a:t>Referenz-Typ X</a:t>
                      </a:r>
                      <a:r>
                        <a:rPr lang="en-US" sz="2100" baseline="0"/>
                        <a:t> &amp;x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y (Alias)</a:t>
                      </a:r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y (Alias)</a:t>
                      </a:r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*y</a:t>
                      </a:r>
                      <a:r>
                        <a:rPr lang="en-US" sz="2100" baseline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/>
                        <a:t>Pointer-Typ</a:t>
                      </a:r>
                      <a:br>
                        <a:rPr lang="en-US" sz="2100"/>
                      </a:br>
                      <a:r>
                        <a:rPr lang="en-US" sz="2100"/>
                        <a:t>X *x =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&amp;</a:t>
                      </a:r>
                      <a:r>
                        <a:rPr lang="en-US" sz="2100" baseline="30000"/>
                        <a:t>(1)</a:t>
                      </a:r>
                      <a:r>
                        <a:rPr lang="en-US" sz="2100"/>
                        <a:t>y</a:t>
                      </a:r>
                      <a:r>
                        <a:rPr lang="en-US" sz="2100" baseline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&amp;y</a:t>
                      </a:r>
                      <a:r>
                        <a:rPr lang="en-US" sz="2100" baseline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</a:t>
                      </a:r>
                      <a:r>
                        <a:rPr lang="en-US" sz="2100" baseline="0"/>
                        <a:t>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7693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el 1"/>
          <p:cNvSpPr txBox="1">
            <a:spLocks/>
          </p:cNvSpPr>
          <p:nvPr/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buFontTx/>
            </a:pPr>
            <a:r>
              <a:rPr lang="de-DE" altLang="de-DE"/>
              <a:t>Zusammenfassung: Rolle von </a:t>
            </a:r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de-DE" kern="0" dirty="0"/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&amp;i;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696119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609939" y="5300663"/>
              <a:ext cx="44114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5613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i;</a:t>
              </a:r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72006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*iP</a:t>
              </a:r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4966281" y="5300663"/>
              <a:ext cx="508238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2158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21063"/>
            <a:chOff x="1585757" y="3120071"/>
            <a:chExt cx="2942574" cy="821063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623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10</a:t>
              </a:r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br>
                <a:rPr lang="de-DE" altLang="de-DE" sz="1200" b="0"/>
              </a:br>
              <a:r>
                <a:rPr lang="de-DE" altLang="de-DE" sz="1200" b="0"/>
                <a:t>(interpretiert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671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/>
                <a:t>int</a:t>
              </a:r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</a:t>
              </a:r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/>
                <a:t>int*</a:t>
              </a:r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iP</a:t>
              </a:r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2158</a:t>
              </a:r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7997861" y="2119610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mit Pfeil 7"/>
          <p:cNvCxnSpPr>
            <a:stCxn id="9285" idx="4"/>
            <a:endCxn id="9220" idx="2"/>
          </p:cNvCxnSpPr>
          <p:nvPr/>
        </p:nvCxnSpPr>
        <p:spPr bwMode="auto">
          <a:xfrm rot="5400000">
            <a:off x="6313821" y="620152"/>
            <a:ext cx="112352" cy="3400193"/>
          </a:xfrm>
          <a:prstGeom prst="bentConnector3">
            <a:avLst>
              <a:gd name="adj1" fmla="val 303468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Rechteck 3"/>
          <p:cNvSpPr/>
          <p:nvPr/>
        </p:nvSpPr>
        <p:spPr>
          <a:xfrm>
            <a:off x="4236513" y="460633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8" name="Rechteck 67"/>
          <p:cNvSpPr/>
          <p:nvPr/>
        </p:nvSpPr>
        <p:spPr>
          <a:xfrm>
            <a:off x="4236513" y="48786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9" name="Rechteck 68"/>
          <p:cNvSpPr/>
          <p:nvPr/>
        </p:nvSpPr>
        <p:spPr>
          <a:xfrm>
            <a:off x="6728253" y="5313742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0" name="Rechteck 69"/>
          <p:cNvSpPr/>
          <p:nvPr/>
        </p:nvSpPr>
        <p:spPr>
          <a:xfrm>
            <a:off x="4277977" y="571501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1" name="Rechteck 70"/>
          <p:cNvSpPr/>
          <p:nvPr/>
        </p:nvSpPr>
        <p:spPr>
          <a:xfrm>
            <a:off x="6728253" y="5741869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277977" y="60283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3" name="Rechteck 72"/>
          <p:cNvSpPr/>
          <p:nvPr/>
        </p:nvSpPr>
        <p:spPr>
          <a:xfrm>
            <a:off x="6728253" y="6055184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noProof="0" dirty="0">
                <a:cs typeface="Consolas" panose="020B0609020204030204" pitchFamily="49" charset="0"/>
              </a:rPr>
              <a:t> </a:t>
            </a:r>
            <a:r>
              <a:rPr lang="de-DE" altLang="de-DE" noProof="0" dirty="0"/>
              <a:t>bei Objekten</a:t>
            </a:r>
            <a:endParaRPr lang="de-DE" altLang="de-DE" i="1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	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Verändert den Zustand des Objekts nicht 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Read-</a:t>
            </a:r>
            <a:r>
              <a:rPr lang="de-DE" b="1" err="1">
                <a:solidFill>
                  <a:schemeClr val="bg1"/>
                </a:solidFill>
              </a:rPr>
              <a:t>only</a:t>
            </a:r>
            <a:r>
              <a:rPr lang="de-DE" b="1">
                <a:solidFill>
                  <a:schemeClr val="bg1"/>
                </a:solidFill>
              </a:rPr>
              <a:t>-Zugriff)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dürfen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 b="1" err="1">
                <a:solidFill>
                  <a:schemeClr val="bg1"/>
                </a:solidFill>
              </a:rPr>
              <a:t>const</a:t>
            </a:r>
            <a:r>
              <a:rPr lang="de-DE" b="1">
                <a:solidFill>
                  <a:schemeClr val="bg1"/>
                </a:solidFill>
              </a:rPr>
              <a:t> Methoden</a:t>
            </a:r>
            <a:r>
              <a:rPr lang="de-DE">
                <a:solidFill>
                  <a:schemeClr val="bg1"/>
                </a:solidFill>
              </a:rPr>
              <a:t> auf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/>
              <a:t> </a:t>
            </a:r>
            <a:r>
              <a:rPr lang="de-DE" noProof="0" dirty="0" err="1"/>
              <a:t>Overloading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b="1" noProof="0" dirty="0"/>
              <a:t>Überladung</a:t>
            </a:r>
            <a:r>
              <a:rPr lang="de-DE" noProof="0" dirty="0"/>
              <a:t> von Methoden anhand von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/>
              <a:t> ist möglich</a:t>
            </a:r>
          </a:p>
          <a:p>
            <a:pPr marL="342900" indent="-342900">
              <a:buFontTx/>
              <a:buChar char="-"/>
            </a:pPr>
            <a:r>
              <a:rPr lang="de-DE" noProof="0" dirty="0"/>
              <a:t>Typischerweise ähnliche oder identische Implementierung</a:t>
            </a:r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 dirty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&gt;&amp;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getFloors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()             {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return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 dirty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&gt;&amp;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getFloors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{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return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 dirty="0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dirty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 dirty="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algn="l">
              <a:buSzTx/>
            </a:pP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Building b{};</a:t>
            </a:r>
          </a:p>
          <a:p>
            <a:pPr algn="l">
              <a:buSzTx/>
            </a:pP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&gt; &amp;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fs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b.getFloors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algn="l">
              <a:buSzTx/>
            </a:pP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&amp;f =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b.getFloors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().at(1);</a:t>
            </a:r>
          </a:p>
          <a:p>
            <a:pPr algn="l">
              <a:buSzTx/>
            </a:pP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dirty="0"/>
          </a:p>
          <a:p>
            <a:pPr algn="l">
              <a:buSzTx/>
            </a:pPr>
            <a:endParaRPr lang="de-DE" altLang="de-DE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Auch die Elemente des Vektors sind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/>
              <a:t>-Zeiger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in </a:t>
            </a:r>
            <a:r>
              <a:rPr lang="en-US" b="1" dirty="0" err="1"/>
              <a:t>jeder</a:t>
            </a:r>
            <a:r>
              <a:rPr lang="en-US" b="1" dirty="0"/>
              <a:t> </a:t>
            </a:r>
            <a:r>
              <a:rPr lang="en-US" b="1" dirty="0" err="1"/>
              <a:t>Methode</a:t>
            </a:r>
            <a:r>
              <a:rPr lang="en-US" b="1" dirty="0"/>
              <a:t> </a:t>
            </a:r>
            <a:r>
              <a:rPr lang="en-US" dirty="0" err="1"/>
              <a:t>implizit</a:t>
            </a:r>
            <a:r>
              <a:rPr lang="en-US" dirty="0"/>
              <a:t> </a:t>
            </a:r>
            <a:r>
              <a:rPr lang="en-US" dirty="0" err="1"/>
              <a:t>verfügbar</a:t>
            </a:r>
            <a:r>
              <a:rPr lang="en-US" dirty="0"/>
              <a:t> – </a:t>
            </a:r>
            <a:r>
              <a:rPr lang="en-US" dirty="0" err="1"/>
              <a:t>wie</a:t>
            </a:r>
            <a:r>
              <a:rPr lang="en-US" dirty="0"/>
              <a:t> in Java.</a:t>
            </a:r>
          </a:p>
          <a:p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Klasse</a:t>
            </a:r>
            <a:r>
              <a:rPr lang="en-US" dirty="0"/>
              <a:t> C </a:t>
            </a:r>
            <a:r>
              <a:rPr lang="en-US" dirty="0" err="1"/>
              <a:t>ist</a:t>
            </a:r>
            <a:r>
              <a:rPr lang="en-US" dirty="0"/>
              <a:t> der </a:t>
            </a:r>
            <a:r>
              <a:rPr lang="en-US" b="1" dirty="0" err="1"/>
              <a:t>Typ</a:t>
            </a:r>
            <a:r>
              <a:rPr lang="en-US" dirty="0"/>
              <a:t> von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dirty="0"/>
              <a:t> </a:t>
            </a:r>
          </a:p>
          <a:p>
            <a:pPr lvl="1">
              <a:tabLst>
                <a:tab pos="1257300" algn="l"/>
              </a:tabLst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C*</a:t>
            </a:r>
            <a:r>
              <a:rPr lang="en-US" dirty="0"/>
              <a:t> 		</a:t>
            </a:r>
            <a:r>
              <a:rPr lang="en-US" dirty="0" err="1"/>
              <a:t>innerhalb</a:t>
            </a:r>
            <a:r>
              <a:rPr lang="en-US" dirty="0"/>
              <a:t> von </a:t>
            </a:r>
            <a:r>
              <a:rPr lang="en-US" b="1" dirty="0" err="1"/>
              <a:t>nicht</a:t>
            </a:r>
            <a:r>
              <a:rPr lang="en-US" b="1" dirty="0"/>
              <a:t>-const </a:t>
            </a:r>
            <a:r>
              <a:rPr lang="en-US" dirty="0" err="1"/>
              <a:t>Methoden</a:t>
            </a:r>
            <a:endParaRPr lang="en-US" dirty="0"/>
          </a:p>
          <a:p>
            <a:pPr lvl="1">
              <a:tabLst>
                <a:tab pos="1257300" algn="l"/>
              </a:tabLst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const C* </a:t>
            </a:r>
            <a:r>
              <a:rPr lang="en-US" dirty="0"/>
              <a:t>	</a:t>
            </a:r>
            <a:r>
              <a:rPr lang="en-US" dirty="0" err="1"/>
              <a:t>innerhalb</a:t>
            </a:r>
            <a:r>
              <a:rPr lang="en-US" dirty="0"/>
              <a:t> von </a:t>
            </a:r>
            <a:r>
              <a:rPr lang="en-US" b="1" dirty="0"/>
              <a:t>const </a:t>
            </a:r>
            <a:r>
              <a:rPr lang="en-US" dirty="0" err="1"/>
              <a:t>Methoden</a:t>
            </a:r>
            <a:endParaRPr lang="en-US" dirty="0"/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/>
              <a:t>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genutzt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, um </a:t>
            </a:r>
            <a:r>
              <a:rPr lang="en-US" b="1" dirty="0"/>
              <a:t>Code "</a:t>
            </a:r>
            <a:r>
              <a:rPr lang="en-US" b="1" dirty="0" err="1"/>
              <a:t>sprechender</a:t>
            </a:r>
            <a:r>
              <a:rPr lang="en-US" b="1" dirty="0"/>
              <a:t>"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machen</a:t>
            </a:r>
            <a:r>
              <a:rPr lang="en-US" dirty="0"/>
              <a:t>.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250825" y="3287751"/>
            <a:ext cx="4393183" cy="2952328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750817" y="3296878"/>
            <a:ext cx="3925639" cy="3159223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Building::printFloorPlan()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/*...*/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// Same for methods: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  <a:b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  <a:b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3153544" y="3287751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>
                <a:latin typeface="+mj-lt"/>
              </a:rPr>
              <a:t>Building.hpp</a:t>
            </a:r>
            <a:endParaRPr lang="en-US" dirty="0" err="1">
              <a:latin typeface="+mj-lt"/>
            </a:endParaRPr>
          </a:p>
        </p:txBody>
      </p:sp>
      <p:sp>
        <p:nvSpPr>
          <p:cNvPr id="7" name="Rechteck 6"/>
          <p:cNvSpPr>
            <a:spLocks noChangeAspect="1"/>
          </p:cNvSpPr>
          <p:nvPr/>
        </p:nvSpPr>
        <p:spPr bwMode="auto">
          <a:xfrm>
            <a:off x="7185992" y="3296879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>
                <a:latin typeface="+mj-lt"/>
              </a:rPr>
              <a:t>Building.cpp</a:t>
            </a:r>
            <a:endParaRPr lang="en-US" dirty="0" err="1">
              <a:latin typeface="+mj-lt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444208" y="4077072"/>
            <a:ext cx="2447380" cy="417377"/>
          </a:xfrm>
          <a:prstGeom prst="wedgeRoundRectCallout">
            <a:avLst>
              <a:gd name="adj1" fmla="val -41816"/>
              <a:gd name="adj2" fmla="val 1477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de-DE" sz="1600">
                <a:solidFill>
                  <a:schemeClr val="bg1"/>
                </a:solidFill>
              </a:rPr>
              <a:t> entspricht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(*this).floors.at(0)</a:t>
            </a:r>
          </a:p>
        </p:txBody>
      </p:sp>
    </p:spTree>
    <p:extLst>
      <p:ext uri="{BB962C8B-B14F-4D97-AF65-F5344CB8AC3E}">
        <p14:creationId xmlns:p14="http://schemas.microsoft.com/office/powerpoint/2010/main" val="303960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Ablauf der Veranstaltung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28800"/>
            <a:ext cx="8640763" cy="4968875"/>
          </a:xfrm>
        </p:spPr>
        <p:txBody>
          <a:bodyPr/>
          <a:lstStyle/>
          <a:p>
            <a:pPr marL="0" indent="0">
              <a:buNone/>
            </a:pPr>
            <a:r>
              <a:rPr lang="de-DE" b="1" u="sng" dirty="0"/>
              <a:t>Keine</a:t>
            </a:r>
            <a:r>
              <a:rPr lang="de-DE" b="1" dirty="0"/>
              <a:t> Vorlesungseinheiten oder Übungen als </a:t>
            </a:r>
            <a:r>
              <a:rPr lang="de-DE" b="1" u="sng" dirty="0"/>
              <a:t>Live-Stream</a:t>
            </a:r>
          </a:p>
          <a:p>
            <a:pPr lvl="1"/>
            <a:r>
              <a:rPr lang="de-DE" dirty="0"/>
              <a:t>Stattdessen: Vorlesungs- und Übungsaufzeichnungen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Vorlesung und Übungen aufgeteilt in Themenblöcke</a:t>
            </a:r>
          </a:p>
          <a:p>
            <a:pPr lvl="1"/>
            <a:r>
              <a:rPr lang="de-DE" dirty="0"/>
              <a:t>Übungen zu den Themenblöcken werden nacheinander veröffentlicht</a:t>
            </a:r>
          </a:p>
          <a:p>
            <a:pPr lvl="1"/>
            <a:r>
              <a:rPr lang="de-DE" dirty="0"/>
              <a:t>[G] 06.07, [S] 20.07, [O] 03.08, [F] 17.08, [C] 31.08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b="1" dirty="0"/>
              <a:t>Vorstellung der Übungen und Lösungen aufgezeichnet</a:t>
            </a:r>
          </a:p>
          <a:p>
            <a:pPr lvl="1"/>
            <a:r>
              <a:rPr lang="de-DE" dirty="0"/>
              <a:t>Freigabe der Aufzeichnungen zu den entsprechenden Terminen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b="1" dirty="0"/>
              <a:t>Freiwillige Abgabe der Übungen zur Korrektur</a:t>
            </a:r>
          </a:p>
          <a:p>
            <a:pPr lvl="1"/>
            <a:r>
              <a:rPr lang="de-DE" dirty="0"/>
              <a:t>Abgabe durch </a:t>
            </a:r>
            <a:r>
              <a:rPr lang="de-DE" dirty="0" err="1"/>
              <a:t>Moodle</a:t>
            </a:r>
            <a:endParaRPr lang="de-DE" dirty="0"/>
          </a:p>
          <a:p>
            <a:pPr lvl="1"/>
            <a:r>
              <a:rPr lang="de-DE" dirty="0"/>
              <a:t>Feedback durch Veranstalter und Tutoren</a:t>
            </a:r>
          </a:p>
          <a:p>
            <a:pPr lvl="1"/>
            <a:r>
              <a:rPr lang="de-DE" dirty="0"/>
              <a:t>Freigabe der Abgaben zu den entsprechenden Terminen</a:t>
            </a:r>
          </a:p>
          <a:p>
            <a:pPr marL="0" indent="0">
              <a:buNone/>
            </a:pPr>
            <a:endParaRPr lang="de-DE" dirty="0"/>
          </a:p>
          <a:p>
            <a:endParaRPr lang="de-DE" noProof="0" dirty="0"/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10015464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Intermezzo: </a:t>
            </a:r>
            <a:r>
              <a:rPr lang="de-DE" altLang="de-DE" noProof="0" dirty="0" err="1"/>
              <a:t>const</a:t>
            </a:r>
            <a:endParaRPr lang="de-DE" altLang="de-DE" i="1" noProof="0" dirty="0"/>
          </a:p>
        </p:txBody>
      </p:sp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251520" y="1484784"/>
            <a:ext cx="7128791" cy="4968875"/>
          </a:xfrm>
          <a:noFill/>
          <a:ln>
            <a:noFill/>
          </a:ln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numFloors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//in class def.</a:t>
            </a:r>
            <a:b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</a:t>
            </a:r>
            <a:r>
              <a:rPr lang="de-DE" sz="1600" noProof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//in class def.</a:t>
            </a:r>
            <a:endParaRPr lang="de-DE" sz="1600" noProof="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/>
              <a:t>Unveränderliches </a:t>
            </a:r>
            <a:r>
              <a:rPr lang="de-DE" sz="1600" noProof="0"/>
              <a:t>Attribut (</a:t>
            </a:r>
            <a:r>
              <a:rPr lang="de-DE" sz="1600" noProof="0">
                <a:sym typeface="Wingdings" panose="05000000000000000000" pitchFamily="2" charset="2"/>
              </a:rPr>
              <a:t></a:t>
            </a:r>
            <a:r>
              <a:rPr lang="de-DE" sz="1600" noProof="0"/>
              <a:t> </a:t>
            </a:r>
            <a:r>
              <a:rPr lang="de-DE" sz="1600" noProof="0" dirty="0"/>
              <a:t>Initialisierungsliste nötig!)</a:t>
            </a:r>
            <a:r>
              <a:rPr lang="de-DE" sz="1600" noProof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br>
              <a:rPr lang="de-DE" sz="1600" noProof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u="sng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i="1" noProof="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de-DE" sz="1600" noProof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3; //in class def.</a:t>
            </a:r>
            <a:br>
              <a:rPr lang="de-DE" sz="1600" noProof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Building::</a:t>
            </a:r>
            <a:r>
              <a:rPr lang="de-DE" sz="1600" i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3; //outside class def.</a:t>
            </a:r>
            <a:endParaRPr lang="de-DE" sz="1600" noProof="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/>
              <a:t>Konstante (innerhalb oder außerhalb einer Klasse)</a:t>
            </a:r>
            <a:br>
              <a:rPr lang="de-DE" sz="1600" noProof="0" dirty="0"/>
            </a:br>
            <a:endParaRPr lang="de-DE" sz="16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&amp;Building::</a:t>
            </a:r>
            <a:r>
              <a:rPr lang="de-DE" sz="1600" noProof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getElevator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de-DE" sz="1600" u="sng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/>
              <a:t>Methode, die eine unveränderliche </a:t>
            </a:r>
            <a:r>
              <a:rPr lang="de-DE" sz="1600" i="1" noProof="0" dirty="0"/>
              <a:t>Elevator</a:t>
            </a:r>
            <a:r>
              <a:rPr lang="de-DE" sz="1600" noProof="0" dirty="0"/>
              <a:t>-Instanz liefert (1. </a:t>
            </a:r>
            <a:r>
              <a:rPr lang="de-DE" sz="1600" i="1" noProof="0" dirty="0" err="1"/>
              <a:t>const</a:t>
            </a:r>
            <a:r>
              <a:rPr lang="de-DE" sz="1600" noProof="0" dirty="0"/>
              <a:t>) und die umgebende Klasse </a:t>
            </a:r>
            <a:r>
              <a:rPr lang="de-DE" sz="1600" i="1" noProof="0" dirty="0"/>
              <a:t>Building</a:t>
            </a:r>
            <a:r>
              <a:rPr lang="de-DE" sz="1600" noProof="0" dirty="0"/>
              <a:t> nicht verändert (2. </a:t>
            </a:r>
            <a:r>
              <a:rPr lang="de-DE" sz="1600" i="1" noProof="0" dirty="0" err="1"/>
              <a:t>const</a:t>
            </a:r>
            <a:r>
              <a:rPr lang="de-DE" sz="1600" noProof="0" dirty="0"/>
              <a:t>).</a:t>
            </a:r>
            <a:br>
              <a:rPr lang="de-DE" sz="1600" noProof="0" dirty="0"/>
            </a:br>
            <a:endParaRPr lang="de-DE" sz="1600" noProof="0" dirty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readPerson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de-DE" sz="1600" u="sng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de-DE" sz="1600" u="sng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de-DE" sz="16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/>
              <a:t>Funktionsparameter </a:t>
            </a:r>
            <a:r>
              <a:rPr lang="de-DE" sz="1600" i="1" noProof="0" dirty="0" err="1"/>
              <a:t>person</a:t>
            </a:r>
            <a:r>
              <a:rPr lang="de-DE" sz="1600" noProof="0" dirty="0"/>
              <a:t> als Pointer, der nicht neu zugewiesen werden kann (also kein </a:t>
            </a:r>
            <a:r>
              <a:rPr lang="de-DE" sz="1600" i="1" noProof="0" dirty="0" err="1"/>
              <a:t>person</a:t>
            </a:r>
            <a:r>
              <a:rPr lang="de-DE" sz="1600" i="1" noProof="0" dirty="0"/>
              <a:t> = </a:t>
            </a:r>
            <a:r>
              <a:rPr lang="de-DE" sz="1600" i="1" noProof="0" dirty="0" err="1"/>
              <a:t>new</a:t>
            </a:r>
            <a:r>
              <a:rPr lang="de-DE" sz="1600" i="1" noProof="0" dirty="0"/>
              <a:t> Person(), 2. </a:t>
            </a:r>
            <a:r>
              <a:rPr lang="de-DE" sz="1600" i="1" noProof="0" dirty="0" err="1"/>
              <a:t>const</a:t>
            </a:r>
            <a:r>
              <a:rPr lang="de-DE" sz="1600" noProof="0" dirty="0"/>
              <a:t>) und dessen Objekt nicht verändert werden kann (1. </a:t>
            </a:r>
            <a:r>
              <a:rPr lang="de-DE" sz="1600" i="1" noProof="0" dirty="0" err="1"/>
              <a:t>const</a:t>
            </a:r>
            <a:r>
              <a:rPr lang="de-DE" sz="1600" noProof="0" dirty="0"/>
              <a:t>).</a:t>
            </a:r>
            <a:endParaRPr lang="de-DE" sz="16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4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ich konsequent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verwenden?</a:t>
            </a:r>
          </a:p>
        </p:txBody>
      </p:sp>
      <p:sp>
        <p:nvSpPr>
          <p:cNvPr id="15365" name="Textfeld 4"/>
          <p:cNvSpPr txBox="1">
            <a:spLocks noChangeArrowheads="1"/>
          </p:cNvSpPr>
          <p:nvPr/>
        </p:nvSpPr>
        <p:spPr bwMode="auto">
          <a:xfrm>
            <a:off x="250825" y="2749550"/>
            <a:ext cx="514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soll ich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 und wann nicht?</a:t>
            </a:r>
          </a:p>
        </p:txBody>
      </p:sp>
      <p:sp>
        <p:nvSpPr>
          <p:cNvPr id="15366" name="Textfeld 4"/>
          <p:cNvSpPr txBox="1">
            <a:spLocks noChangeArrowheads="1"/>
          </p:cNvSpPr>
          <p:nvPr/>
        </p:nvSpPr>
        <p:spPr bwMode="auto">
          <a:xfrm>
            <a:off x="279400" y="3573463"/>
            <a:ext cx="5148263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Unterschied zu 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sz="1800" b="0" i="1"/>
              <a:t> </a:t>
            </a:r>
            <a:r>
              <a:rPr lang="de-DE" altLang="de-DE" sz="1800" b="0"/>
              <a:t>in Java?</a:t>
            </a:r>
            <a:br>
              <a:rPr lang="de-DE" altLang="de-DE" sz="1800" b="0"/>
            </a:br>
            <a:br>
              <a:rPr lang="de-DE" altLang="de-DE" sz="1800" b="0"/>
            </a:br>
            <a:br>
              <a:rPr lang="de-DE" altLang="de-DE" sz="1800" b="0"/>
            </a:br>
            <a:r>
              <a:rPr lang="de-DE" altLang="de-DE" sz="1800" b="0"/>
              <a:t>Was ist der Unterschied zwischen</a:t>
            </a:r>
            <a:br>
              <a:rPr lang="de-DE" altLang="de-DE" sz="1800" b="0"/>
            </a:br>
            <a:r>
              <a:rPr lang="de-DE" altLang="de-DE" sz="1800" b="0"/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b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und</a:t>
            </a:r>
            <a:b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und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6687754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Zusammenfassung: Vorteile von </a:t>
            </a:r>
            <a:r>
              <a:rPr lang="de-DE" altLang="de-DE" noProof="0" dirty="0" err="1"/>
              <a:t>const</a:t>
            </a:r>
            <a:r>
              <a:rPr lang="de-DE" altLang="de-DE" noProof="0" dirty="0"/>
              <a:t>?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/>
              <a:t>Compiler </a:t>
            </a:r>
            <a:r>
              <a:rPr lang="de-DE" altLang="de-DE" noProof="0" dirty="0"/>
              <a:t>kann automatisch die </a:t>
            </a:r>
            <a:r>
              <a:rPr lang="de-DE" altLang="de-DE" b="1" noProof="0" dirty="0"/>
              <a:t>Absichten des Programmierers</a:t>
            </a:r>
            <a:r>
              <a:rPr lang="de-DE" altLang="de-DE" noProof="0" dirty="0"/>
              <a:t> statisch durchsetzen (es gibt einen guten Grund wieso etwas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noProof="0" dirty="0"/>
              <a:t> sein soll!)</a:t>
            </a:r>
          </a:p>
          <a:p>
            <a:endParaRPr lang="de-DE" altLang="de-DE" noProof="0" dirty="0"/>
          </a:p>
          <a:p>
            <a:r>
              <a:rPr lang="de-DE" altLang="de-DE" noProof="0" dirty="0"/>
              <a:t>Compiler kann </a:t>
            </a:r>
            <a:r>
              <a:rPr lang="de-DE" altLang="de-DE" b="1" noProof="0" dirty="0"/>
              <a:t>ggf. Optimierungen durchführen </a:t>
            </a:r>
            <a:r>
              <a:rPr lang="de-DE" altLang="de-DE" noProof="0" dirty="0"/>
              <a:t>mit dem Wissen darüber, was </a:t>
            </a:r>
            <a:r>
              <a:rPr lang="de-DE" altLang="de-DE" noProof="0" dirty="0" err="1"/>
              <a:t>const</a:t>
            </a:r>
            <a:r>
              <a:rPr lang="de-DE" altLang="de-DE" noProof="0" dirty="0"/>
              <a:t> ist und was nicht (diskutabel…)</a:t>
            </a:r>
          </a:p>
          <a:p>
            <a:endParaRPr lang="de-DE" altLang="de-DE" noProof="0" dirty="0"/>
          </a:p>
          <a:p>
            <a:r>
              <a:rPr lang="de-DE" altLang="de-DE" b="1" noProof="0" dirty="0"/>
              <a:t>Leser des Programmcodes </a:t>
            </a:r>
            <a:r>
              <a:rPr lang="de-DE" altLang="de-DE" noProof="0" dirty="0"/>
              <a:t>kann </a:t>
            </a:r>
            <a:r>
              <a:rPr lang="de-DE" altLang="de-DE" b="1" noProof="0" dirty="0"/>
              <a:t>Absichten des Programmierers </a:t>
            </a:r>
            <a:r>
              <a:rPr lang="de-DE" altLang="de-DE" noProof="0" dirty="0"/>
              <a:t>besser erkennen.</a:t>
            </a:r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Intermezzo: 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noProof="0" dirty="0"/>
              <a:t> und 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358775" y="2017396"/>
            <a:ext cx="5365353" cy="292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Weil es </a:t>
            </a:r>
            <a:r>
              <a:rPr lang="de-DE" altLang="de-DE" sz="1800"/>
              <a:t>so wichtig </a:t>
            </a:r>
            <a:r>
              <a:rPr lang="de-DE" altLang="de-DE" sz="1800" b="0"/>
              <a:t>ist, noch einmal: Asterisk (</a:t>
            </a:r>
            <a:r>
              <a:rPr lang="de-DE" altLang="de-DE" sz="1800" b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sz="1800" b="0"/>
              <a:t>) und Ampersand (</a:t>
            </a:r>
            <a:r>
              <a:rPr lang="de-DE" altLang="de-DE" sz="1800" b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/>
              <a:t>) können je nach Auftrittsort unterschiedliche Bedeutungen haben.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Welche Bedeutung kann der </a:t>
            </a:r>
            <a:r>
              <a:rPr lang="de-DE" altLang="de-DE" sz="1800" err="1"/>
              <a:t>Asterisk</a:t>
            </a:r>
            <a:r>
              <a:rPr lang="de-DE" altLang="de-DE" sz="1800"/>
              <a:t> (</a:t>
            </a:r>
            <a:r>
              <a:rPr lang="de-DE" altLang="de-DE" sz="180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altLang="de-DE" sz="1800"/>
              <a:t>) </a:t>
            </a:r>
            <a:r>
              <a:rPr lang="de-DE" altLang="de-DE" sz="1800" b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Welche Bedeutung kann das </a:t>
            </a:r>
            <a:r>
              <a:rPr lang="de-DE" altLang="de-DE" sz="1800" err="1"/>
              <a:t>Ampersand</a:t>
            </a:r>
            <a:r>
              <a:rPr lang="de-DE" altLang="de-DE" sz="1800"/>
              <a:t> (</a:t>
            </a:r>
            <a:r>
              <a:rPr lang="de-DE" altLang="de-DE" sz="180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altLang="de-DE" sz="1800"/>
              <a:t>) </a:t>
            </a:r>
            <a:r>
              <a:rPr lang="de-DE" altLang="de-DE" sz="1800" b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91834060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(Kopier-)Konstruktor, Zuweisung und </a:t>
            </a:r>
            <a:r>
              <a:rPr lang="de-DE" noProof="0" dirty="0" err="1"/>
              <a:t>Destruktor</a:t>
            </a:r>
            <a:endParaRPr lang="de-DE" noProof="0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Konstruktor, </a:t>
            </a:r>
            <a:r>
              <a:rPr lang="de-DE" altLang="de-DE" noProof="0" dirty="0" err="1"/>
              <a:t>Destruktor</a:t>
            </a:r>
            <a:r>
              <a:rPr lang="de-DE" altLang="de-DE" noProof="0" dirty="0"/>
              <a:t> und </a:t>
            </a:r>
            <a:r>
              <a:rPr lang="de-DE" altLang="de-DE" noProof="0" dirty="0" err="1"/>
              <a:t>Copy</a:t>
            </a:r>
            <a:r>
              <a:rPr lang="de-DE" altLang="de-DE" noProof="0" dirty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31160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altLang="de-DE" sz="1600" b="1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600" b="1">
                <a:solidFill>
                  <a:srgbClr val="000000"/>
                </a:solidFill>
                <a:latin typeface="Consolas" pitchFamily="49" charset="0"/>
              </a:rPr>
              <a:t> label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,</a:t>
            </a:r>
            <a:b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        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int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const std::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};</a:t>
            </a: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    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(number)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7047"/>
              <a:gd name="adj2" fmla="val -15967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/>
              <a:t>Konstruktor</a:t>
            </a:r>
            <a:r>
              <a:rPr lang="de-DE"/>
              <a:t> </a:t>
            </a:r>
            <a:r>
              <a:rPr lang="de-DE">
                <a:solidFill>
                  <a:schemeClr val="bg1"/>
                </a:solidFill>
              </a:rPr>
              <a:t>mit </a:t>
            </a:r>
            <a:r>
              <a:rPr lang="de-DE" b="1">
                <a:solidFill>
                  <a:schemeClr val="bg1"/>
                </a:solidFill>
              </a:rPr>
              <a:t>Initialisierungsliste</a:t>
            </a:r>
            <a:r>
              <a:rPr lang="de-DE">
                <a:solidFill>
                  <a:schemeClr val="bg1"/>
                </a:solidFill>
              </a:rPr>
              <a:t> (Reihenfolge beachten!)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1887860" y="5086411"/>
            <a:ext cx="2292350" cy="410206"/>
          </a:xfrm>
          <a:prstGeom prst="wedgeRoundRectCallout">
            <a:avLst>
              <a:gd name="adj1" fmla="val 53951"/>
              <a:gd name="adj2" fmla="val -2601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Copy-Konstruktor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868439" y="5900380"/>
            <a:ext cx="2292350" cy="381876"/>
          </a:xfrm>
          <a:prstGeom prst="wedgeRoundRectCallout">
            <a:avLst>
              <a:gd name="adj1" fmla="val 53261"/>
              <a:gd name="adj2" fmla="val -1201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Initialisierungslisten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/>
              <a:t>Initialisierungslisten haben mit C++11 eine </a:t>
            </a:r>
            <a:r>
              <a:rPr lang="de-DE" b="1" noProof="0" dirty="0"/>
              <a:t>zweite Bedeutung </a:t>
            </a:r>
            <a:r>
              <a:rPr lang="de-DE" noProof="0" dirty="0"/>
              <a:t>erhalten: Mittels Array-ähnlicher Syntax können jetzt </a:t>
            </a:r>
            <a:r>
              <a:rPr lang="de-DE" b="1" noProof="0" dirty="0"/>
              <a:t>Datenstrukturen leichter initialisiert </a:t>
            </a:r>
            <a:r>
              <a:rPr lang="de-DE" b="1" noProof="0"/>
              <a:t>werden.</a:t>
            </a:r>
          </a:p>
          <a:p>
            <a:pPr marL="342900" indent="-342900">
              <a:buFontTx/>
              <a:buChar char="-"/>
            </a:pPr>
            <a:endParaRPr lang="de-DE" noProof="0" dirty="0"/>
          </a:p>
          <a:p>
            <a:pPr marL="342900" indent="-342900">
              <a:buFontTx/>
              <a:buChar char="-"/>
            </a:pPr>
            <a:r>
              <a:rPr lang="de-DE" b="1" noProof="0" dirty="0"/>
              <a:t>Klassisch: </a:t>
            </a:r>
            <a:r>
              <a:rPr lang="de-DE" noProof="0" dirty="0"/>
              <a:t>Pflicht bei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/>
              <a:t>-Attributen und Referenzen im Konstruktor</a:t>
            </a:r>
          </a:p>
          <a:p>
            <a:pPr marL="692150" lvl="1" indent="-342900">
              <a:buFontTx/>
              <a:buChar char="-"/>
            </a:pP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Floor::Floor(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   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</a:p>
          <a:p>
            <a:pPr marL="692150" lvl="1" indent="-342900">
              <a:buFontTx/>
              <a:buChar char="-"/>
            </a:pP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/>
              <a:t>In C++11</a:t>
            </a:r>
            <a:r>
              <a:rPr lang="de-DE" b="1" noProof="0"/>
              <a:t>: </a:t>
            </a:r>
            <a:r>
              <a:rPr lang="de-DE"/>
              <a:t>"</a:t>
            </a:r>
            <a:r>
              <a:rPr lang="de-DE" noProof="0"/>
              <a:t>{…}" </a:t>
            </a:r>
            <a:r>
              <a:rPr lang="de-DE" noProof="0" dirty="0"/>
              <a:t>als </a:t>
            </a:r>
            <a:r>
              <a:rPr lang="de-DE" b="1" noProof="0" dirty="0" err="1"/>
              <a:t>Syntactic</a:t>
            </a:r>
            <a:r>
              <a:rPr lang="de-DE" b="1" noProof="0" dirty="0"/>
              <a:t> </a:t>
            </a:r>
            <a:r>
              <a:rPr lang="de-DE" b="1" noProof="0"/>
              <a:t>Sugar f</a:t>
            </a:r>
            <a:r>
              <a:rPr lang="de-DE" b="1"/>
              <a:t>ür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std::initializer_list </a:t>
            </a:r>
            <a:r>
              <a:rPr lang="de-DE"/>
              <a:t>zur </a:t>
            </a:r>
            <a:r>
              <a:rPr lang="de-DE" noProof="0"/>
              <a:t>vereinfachten </a:t>
            </a:r>
            <a:r>
              <a:rPr lang="de-DE" noProof="0" dirty="0"/>
              <a:t>Initialisierung von Vektoren </a:t>
            </a:r>
            <a:r>
              <a:rPr lang="de-DE" noProof="0"/>
              <a:t>etc. Beispiele:</a:t>
            </a:r>
            <a:endParaRPr lang="de-DE" noProof="0" dirty="0"/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&lt;int&gt; v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&lt;int&gt;({7, 5, 16,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8});</a:t>
            </a:r>
          </a:p>
          <a:p>
            <a:pPr marL="692150" lvl="1" indent="-342900">
              <a:buFontTx/>
              <a:buChar char="-"/>
            </a:pP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std::vector&lt;int&gt; v({7, 5, 16, 8});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&lt;int&gt; v = {7, 5, 16, 8};</a:t>
            </a:r>
          </a:p>
          <a:p>
            <a:pPr marL="692150" lvl="1" indent="-342900">
              <a:buFontTx/>
              <a:buChar char="-"/>
            </a:pP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987824" y="6093296"/>
            <a:ext cx="57241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/>
              <a:t>Klassisch: </a:t>
            </a:r>
            <a:r>
              <a:rPr lang="en-US" sz="1200">
                <a:hlinkClick r:id="rId2"/>
              </a:rPr>
              <a:t>http://en.cppreference.com/w/cpp/language/initializer_list</a:t>
            </a:r>
            <a:r>
              <a:rPr lang="en-US" sz="1200"/>
              <a:t> </a:t>
            </a:r>
          </a:p>
          <a:p>
            <a:pPr algn="r"/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std::initializer_list</a:t>
            </a:r>
            <a:r>
              <a:rPr lang="en-US" sz="1200"/>
              <a:t>: </a:t>
            </a:r>
            <a:r>
              <a:rPr lang="en-US" sz="1200">
                <a:hlinkClick r:id="rId3"/>
              </a:rPr>
              <a:t>http://en.cppreference.com/w/cpp/utility/initializer_list</a:t>
            </a:r>
            <a:r>
              <a:rPr lang="en-US" sz="1200"/>
              <a:t>  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644008" y="5428135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impliziter Konstruktoraufruf</a:t>
            </a: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Implizite </a:t>
            </a:r>
            <a:r>
              <a:rPr lang="de-DE" noProof="0" dirty="0"/>
              <a:t>Typ-Konvertierung </a:t>
            </a:r>
            <a:r>
              <a:rPr lang="de-DE" noProof="0"/>
              <a:t>und </a:t>
            </a:r>
            <a:br>
              <a:rPr lang="de-DE" noProof="0"/>
            </a:br>
            <a:r>
              <a:rPr lang="de-DE" noProof="0"/>
              <a:t>Anonyme </a:t>
            </a:r>
            <a:r>
              <a:rPr lang="de-DE" noProof="0" dirty="0"/>
              <a:t>Objekte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std::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&amp;name)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	: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(name) 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std::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mike(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 dirty="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Konstruktor erwartet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Aber:</a:t>
            </a:r>
            <a:r>
              <a:rPr lang="de-DE">
                <a:solidFill>
                  <a:schemeClr val="bg1"/>
                </a:solidFill>
              </a:rPr>
              <a:t> Aufrufer verwendet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</a:t>
            </a:r>
            <a:r>
              <a:rPr lang="de-DE" b="1">
                <a:solidFill>
                  <a:schemeClr val="bg1"/>
                </a:solidFill>
              </a:rPr>
              <a:t>mplizite Typkonvertierung,</a:t>
            </a:r>
            <a:r>
              <a:rPr lang="de-DE">
                <a:solidFill>
                  <a:schemeClr val="bg1"/>
                </a:solidFill>
              </a:rPr>
              <a:t> da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>
                <a:solidFill>
                  <a:schemeClr val="bg1"/>
                </a:solidFill>
              </a:rPr>
              <a:t>einen Konstruktor besitzt, der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>
                <a:solidFill>
                  <a:schemeClr val="bg1"/>
                </a:solidFill>
              </a:rPr>
              <a:t> als Parameter hat.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2278293" y="5157192"/>
            <a:ext cx="4468619" cy="1296144"/>
          </a:xfrm>
          <a:prstGeom prst="wedgeRoundRectCallout">
            <a:avLst>
              <a:gd name="adj1" fmla="val -47227"/>
              <a:gd name="adj2" fmla="val -11724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Das generierte Objekt ist </a:t>
            </a:r>
            <a:r>
              <a:rPr lang="de-DE" b="1" dirty="0">
                <a:solidFill>
                  <a:schemeClr val="bg1"/>
                </a:solidFill>
              </a:rPr>
              <a:t>"anonym"</a:t>
            </a:r>
            <a:r>
              <a:rPr lang="de-DE" dirty="0">
                <a:solidFill>
                  <a:schemeClr val="bg1"/>
                </a:solidFill>
              </a:rPr>
              <a:t>, d.h. es kann nach dieser Zeile nicht mehr verwendet werden.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5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Implizite </a:t>
            </a:r>
            <a:r>
              <a:rPr lang="de-DE" noProof="0" dirty="0"/>
              <a:t>Typkonvertierung unterbinden mit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3400878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std::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&amp;name)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	: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(name) 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std::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mike(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anna = std::string(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</a:rPr>
              <a:t>"Anna"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4613336" y="2960948"/>
            <a:ext cx="4279144" cy="936104"/>
          </a:xfrm>
          <a:prstGeom prst="wedgeRoundRectCallout">
            <a:avLst>
              <a:gd name="adj1" fmla="val -51164"/>
              <a:gd name="adj2" fmla="val 1004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Dieser Aufruf wäre so nicht möglich, da die implizite Typkonvertierung ausgeschlossen wurde!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Schlüsselwort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284127563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Delegating</a:t>
            </a:r>
            <a:r>
              <a:rPr lang="de-DE" noProof="0" dirty="0"/>
              <a:t> </a:t>
            </a:r>
            <a:r>
              <a:rPr lang="de-DE" noProof="0" dirty="0" err="1"/>
              <a:t>Constructors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/>
              <a:t>Java</a:t>
            </a:r>
          </a:p>
          <a:p>
            <a:pPr marL="520700" indent="-342900"/>
            <a:r>
              <a:rPr lang="de-DE" noProof="0" dirty="0"/>
              <a:t>Man kann innerhalb eines Konstruktors an einen anderen Konstruktor delegieren (bspw. Default-Werte übergeben)</a:t>
            </a:r>
          </a:p>
          <a:p>
            <a:pPr marL="520700" indent="-342900"/>
            <a:r>
              <a:rPr lang="de-DE" b="1" noProof="0" dirty="0"/>
              <a:t>Beispiel</a:t>
            </a:r>
            <a:r>
              <a:rPr lang="de-DE" noProof="0" dirty="0"/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Floor() {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", 1);}</a:t>
            </a:r>
          </a:p>
          <a:p>
            <a:pPr marL="520700" indent="-342900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/>
              <a:t>C++</a:t>
            </a:r>
          </a:p>
          <a:p>
            <a:pPr marL="520700" indent="-342900"/>
            <a:r>
              <a:rPr lang="de-DE" b="1" noProof="0" dirty="0"/>
              <a:t>Vor C++11</a:t>
            </a:r>
            <a:r>
              <a:rPr lang="de-DE" noProof="0" dirty="0"/>
              <a:t>: man kann/muss nur Basisklassen initialisieren</a:t>
            </a:r>
          </a:p>
          <a:p>
            <a:pPr marL="692150" lvl="1" indent="-342900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Class(): Base("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") {}</a:t>
            </a:r>
          </a:p>
          <a:p>
            <a:pPr marL="692150" lvl="1" indent="-342900"/>
            <a:r>
              <a:rPr lang="de-DE" noProof="0" dirty="0"/>
              <a:t>Kann aber nicht an Konstruktoren der eigenen Klasse delegieren.</a:t>
            </a:r>
          </a:p>
          <a:p>
            <a:pPr marL="520700" indent="-342900"/>
            <a:r>
              <a:rPr lang="de-DE" b="1" noProof="0" dirty="0"/>
              <a:t>Seit C++11</a:t>
            </a:r>
            <a:r>
              <a:rPr lang="de-DE" noProof="0" dirty="0"/>
              <a:t>: </a:t>
            </a:r>
            <a:r>
              <a:rPr lang="de-DE" noProof="0" dirty="0" err="1"/>
              <a:t>Konstruktoraufruf</a:t>
            </a:r>
            <a:r>
              <a:rPr lang="de-DE" noProof="0" dirty="0"/>
              <a:t> auf eigene Klasse möglich</a:t>
            </a:r>
          </a:p>
          <a:p>
            <a:pPr marL="692150" lvl="1" indent="-342900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Floor() : Floor("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", 1) {}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http://en.cppreference.com/w/cpp/language/initializer_list#Delegating_constructor</a:t>
            </a:r>
            <a:r>
              <a:rPr lang="en-US" sz="120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>
                <a:hlinkClick r:id="rId3"/>
              </a:rPr>
              <a:t>http://www.learncpp.com/cpp-tutorial/b-5-delegating-constructors/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28568</Words>
  <Application>Microsoft Office PowerPoint</Application>
  <PresentationFormat>Bildschirmpräsentation (4:3)</PresentationFormat>
  <Paragraphs>5023</Paragraphs>
  <Slides>236</Slides>
  <Notes>99</Notes>
  <HiddenSlides>5</HiddenSlides>
  <MMClips>0</MMClips>
  <ScaleCrop>false</ScaleCrop>
  <HeadingPairs>
    <vt:vector size="8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236</vt:i4>
      </vt:variant>
    </vt:vector>
  </HeadingPairs>
  <TitlesOfParts>
    <vt:vector size="248" baseType="lpstr">
      <vt:lpstr>Arial</vt:lpstr>
      <vt:lpstr>Bradley Hand ITC</vt:lpstr>
      <vt:lpstr>Calibri</vt:lpstr>
      <vt:lpstr>Consolas</vt:lpstr>
      <vt:lpstr>Courier</vt:lpstr>
      <vt:lpstr>Courier New</vt:lpstr>
      <vt:lpstr>Stafford</vt:lpstr>
      <vt:lpstr>Symbol</vt:lpstr>
      <vt:lpstr>Times New Roman</vt:lpstr>
      <vt:lpstr>Wingdings</vt:lpstr>
      <vt:lpstr>FV_Vorlage_SE1_TUCD</vt:lpstr>
      <vt:lpstr>Arbeitsblatt</vt:lpstr>
      <vt:lpstr>Programmierpraktikum C und C++</vt:lpstr>
      <vt:lpstr>Programmierpraktikum C und C++</vt:lpstr>
      <vt:lpstr>Zielsetzung</vt:lpstr>
      <vt:lpstr>Zusammenhang zwischen C, C++ und Java</vt:lpstr>
      <vt:lpstr>Wie wichtig sind C und C++? Der TIOBE-Index.</vt:lpstr>
      <vt:lpstr>Inhaltliche Struktur des Praktikums</vt:lpstr>
      <vt:lpstr>Ursprünglicher Ablauf</vt:lpstr>
      <vt:lpstr>Allgemeine Informationen zur Veranstaltung</vt:lpstr>
      <vt:lpstr>Ablauf der Veranstaltung</vt:lpstr>
      <vt:lpstr>Hinweise zur Übung</vt:lpstr>
      <vt:lpstr>Hinweise zur Übung</vt:lpstr>
      <vt:lpstr>Klausur</vt:lpstr>
      <vt:lpstr>Fragen?</vt:lpstr>
      <vt:lpstr>Ergänzende Ressourcen</vt:lpstr>
      <vt:lpstr>Online C++-Referenzen</vt:lpstr>
      <vt:lpstr>C++-FAQ (https://isocpp.org/wiki/faq/)</vt:lpstr>
      <vt:lpstr>C++ online</vt:lpstr>
      <vt:lpstr>Literaturvorschläge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Projektstruktur</vt:lpstr>
      <vt:lpstr>Intermezzo</vt:lpstr>
      <vt:lpstr>Header und Implementierungs-Dateien</vt:lpstr>
      <vt:lpstr>Header und Implementierungs-Dateien</vt:lpstr>
      <vt:lpstr>Intermezzo</vt:lpstr>
      <vt:lpstr>Kompilierung</vt:lpstr>
      <vt:lpstr>Compile, Link, Load Time</vt:lpstr>
      <vt:lpstr>Statisches und dynamisches Linken</vt:lpstr>
      <vt:lpstr>Kompilierung in Java</vt:lpstr>
      <vt:lpstr>Kompilierung für C/C++ I</vt:lpstr>
      <vt:lpstr>Kompilierung für C/C++ II</vt:lpstr>
      <vt:lpstr>Unterschiede zwischen Java- und  C/C++-Compiler</vt:lpstr>
      <vt:lpstr>Java vs. C++:  (Vermeintliche) Stärken und Schwächen</vt:lpstr>
      <vt:lpstr>Was genau macht der Präprozessor?</vt:lpstr>
      <vt:lpstr>Was passiert ohne Include Guards?</vt:lpstr>
      <vt:lpstr>Was passiert ohne Include Guards? Lösung.</vt:lpstr>
      <vt:lpstr>Include Guards: #ifndef vs. #pragma once</vt:lpstr>
      <vt:lpstr>Anwendungsmöglichkeiten von #define</vt:lpstr>
      <vt:lpstr>Definition vs. Deklaration</vt:lpstr>
      <vt:lpstr>Inlining und Code-Optimierung</vt:lpstr>
      <vt:lpstr>class vs. struct vs. union</vt:lpstr>
      <vt:lpstr>Intermezzo</vt:lpstr>
      <vt:lpstr>Programmstart</vt:lpstr>
      <vt:lpstr>Systemstart</vt:lpstr>
      <vt:lpstr>Die Deklarationsreihenfolge ist wichtig!</vt:lpstr>
      <vt:lpstr>Weitere Konzepte in C++</vt:lpstr>
      <vt:lpstr>Enumerationen</vt:lpstr>
      <vt:lpstr>Switch-Case</vt:lpstr>
      <vt:lpstr>Namenskonflikte vermeiden mit Namespaces</vt:lpstr>
      <vt:lpstr>Sichtbarkeitsmodifikatoren</vt:lpstr>
      <vt:lpstr>Das Schlüsselwort static</vt:lpstr>
      <vt:lpstr>Strings in C++</vt:lpstr>
      <vt:lpstr>Ganzzahlliterale</vt:lpstr>
      <vt:lpstr>Standard-Bibliotheken in C++</vt:lpstr>
      <vt:lpstr>Boost:  "Brutschrank" für C++-Standardkomponenten</vt:lpstr>
      <vt:lpstr>Operatorüberladung</vt:lpstr>
      <vt:lpstr>Iterierungskonzepte in C++</vt:lpstr>
      <vt:lpstr>Konzepte und Konventionen sind in C++ wesentlich</vt:lpstr>
      <vt:lpstr>Undefined Behavior (UB)</vt:lpstr>
      <vt:lpstr>Programmierpraktikum C und C++</vt:lpstr>
      <vt:lpstr>Wo leben meine Daten? … und wie lange?</vt:lpstr>
      <vt:lpstr>Speicherbereiche in C++</vt:lpstr>
      <vt:lpstr>Stack vs. Heap</vt:lpstr>
      <vt:lpstr>Stackframes</vt:lpstr>
      <vt:lpstr>Intermezzo</vt:lpstr>
      <vt:lpstr>Variablen und Zeiger: Was ist eine Variable?</vt:lpstr>
      <vt:lpstr>Variablen und Zeiger: Was ist ein Zeiger?</vt:lpstr>
      <vt:lpstr>Variablen und Zeiger:  Syntax</vt:lpstr>
      <vt:lpstr>Intermezzo: Pointer und Variablen</vt:lpstr>
      <vt:lpstr>Der Null-Pointer</vt:lpstr>
      <vt:lpstr>int main(int argc, char** argv)</vt:lpstr>
      <vt:lpstr>Arrays</vt:lpstr>
      <vt:lpstr>sizeof-Operator und std::size_t</vt:lpstr>
      <vt:lpstr>Intermezzo</vt:lpstr>
      <vt:lpstr>Unveränderlichkeit - const</vt:lpstr>
      <vt:lpstr>Unveränderlichkeit - const</vt:lpstr>
      <vt:lpstr>Const Correctness</vt:lpstr>
      <vt:lpstr>Was ist eine C++-Referenz?</vt:lpstr>
      <vt:lpstr>Zusammenfassung: Asterisk und Ampersand</vt:lpstr>
      <vt:lpstr>Zusammenfassung: Variablentypen</vt:lpstr>
      <vt:lpstr>Zusammenfassung: Zuweisung</vt:lpstr>
      <vt:lpstr>PowerPoint-Präsentation</vt:lpstr>
      <vt:lpstr>const bei Objekten</vt:lpstr>
      <vt:lpstr>const Overloading</vt:lpstr>
      <vt:lpstr>Der this-Zeiger</vt:lpstr>
      <vt:lpstr>Intermezzo: const</vt:lpstr>
      <vt:lpstr>Intermezzo</vt:lpstr>
      <vt:lpstr>Zusammenfassung: Vorteile von const?</vt:lpstr>
      <vt:lpstr>Intermezzo: * und &amp;</vt:lpstr>
      <vt:lpstr>Auf- und Abbauen von Objekten</vt:lpstr>
      <vt:lpstr>Konstruktor, Destruktor und Copy-Konstruktor</vt:lpstr>
      <vt:lpstr>Initialisierungslisten</vt:lpstr>
      <vt:lpstr>Implizite Typ-Konvertierung und  Anonyme Objekte</vt:lpstr>
      <vt:lpstr>Implizite Typkonvertierung unterbinden mit explicit</vt:lpstr>
      <vt:lpstr>Delegating Constructors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Intermezzo</vt:lpstr>
      <vt:lpstr>Assignment-Operator (I)</vt:lpstr>
      <vt:lpstr>Assignment-Operator: Vergleich zu Java</vt:lpstr>
      <vt:lpstr>Compiler-generierte Methoden: C++</vt:lpstr>
      <vt:lpstr>Compiler-generierte Methoden: Java</vt:lpstr>
      <vt:lpstr>Exceptions</vt:lpstr>
      <vt:lpstr>Stolperfallen bei der Speicherverwaltung</vt:lpstr>
      <vt:lpstr>Hängende Zeiger Referenzen auf gelöschte Objekte zurückgeben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Intermezzo</vt:lpstr>
      <vt:lpstr>Mit std::shared_ptr</vt:lpstr>
      <vt:lpstr>Person – ohne std::shared_ptr</vt:lpstr>
      <vt:lpstr>Person – mit std::shared_ptr</vt:lpstr>
      <vt:lpstr>Beispiel: Weniger Code dank smarter Zeiger</vt:lpstr>
      <vt:lpstr>std::make_shared</vt:lpstr>
      <vt:lpstr>Weak SmartPointer: Motivation</vt:lpstr>
      <vt:lpstr>Weak Pointer (std::weak_ptr)</vt:lpstr>
      <vt:lpstr>Weak Pointer: Lösung</vt:lpstr>
      <vt:lpstr>Zusammenfassung: Übergabe und Rückgabe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Intermezzo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Virtuelle Methoden</vt:lpstr>
      <vt:lpstr>Virtuelle Methoden</vt:lpstr>
      <vt:lpstr>Intermezzo</vt:lpstr>
      <vt:lpstr>[Exkurs] Virtual Method Table     Der Mechanismus der dynamischen Bindung</vt:lpstr>
      <vt:lpstr>Probelauf mit virtuellen Methoden</vt:lpstr>
      <vt:lpstr>Pure Virtual = "virtual + =0"</vt:lpstr>
      <vt:lpstr>Intermezzo</vt:lpstr>
      <vt:lpstr>Typumwandlung (Casting)</vt:lpstr>
      <vt:lpstr>Mehrfachvererbung</vt:lpstr>
      <vt:lpstr>Implementierungsvererbung: Konflikte</vt:lpstr>
      <vt:lpstr>Implementierungsvererbung: Konflikte</vt:lpstr>
      <vt:lpstr>Implementierungsvererb.: Speicherproblematik</vt:lpstr>
      <vt:lpstr>Implementierungsvererb.: Methoden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Programmierpraktikum C und C++</vt:lpstr>
      <vt:lpstr>Fortgeschrittene Themen in C++</vt:lpstr>
      <vt:lpstr>Templates</vt:lpstr>
      <vt:lpstr>Generische Programmierung: Motivation</vt:lpstr>
      <vt:lpstr>void*: Generische Programmierung in C</vt:lpstr>
      <vt:lpstr>Templates in C++: Idee</vt:lpstr>
      <vt:lpstr>Beispiel: Template-Klasse Elevator&lt;T&gt;</vt:lpstr>
      <vt:lpstr>Class Templates: Syntax am Beispiel</vt:lpstr>
      <vt:lpstr>Template-Spezialisierung: Elevator&lt;T&gt;</vt:lpstr>
      <vt:lpstr>Function Templates: Syntax am Beispiel</vt:lpstr>
      <vt:lpstr>Templates: Verwendung</vt:lpstr>
      <vt:lpstr>Intermezzo</vt:lpstr>
      <vt:lpstr>Induzierte Schnittstelle</vt:lpstr>
      <vt:lpstr>FunktionsZeiger und Funktionsobjekte</vt:lpstr>
      <vt:lpstr>Funktionszeiger: Beispiel (I)</vt:lpstr>
      <vt:lpstr>Funktionszeiger: Beispiel (II)</vt:lpstr>
      <vt:lpstr>Funktionszeiger: Beispiel (II)</vt:lpstr>
      <vt:lpstr>Funktionszeiger: Syntax</vt:lpstr>
      <vt:lpstr>Funktoren und Funktionsobjekte</vt:lpstr>
      <vt:lpstr>Der Fluch des Most Vexing Parse</vt:lpstr>
      <vt:lpstr>Intermezzo</vt:lpstr>
      <vt:lpstr>Funktionszeiger und Funktoren: Fazit</vt:lpstr>
      <vt:lpstr>Standard Template Library (STL)</vt:lpstr>
      <vt:lpstr>Generische STL-Algorithmen:  std::copy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Intermezzo</vt:lpstr>
      <vt:lpstr>Standard Template Library: Fazit</vt:lpstr>
      <vt:lpstr>Programmierpraktikum C und C++</vt:lpstr>
      <vt:lpstr>Ziele des C-Teils</vt:lpstr>
      <vt:lpstr>Unterschiede von C und C++</vt:lpstr>
      <vt:lpstr>Bits und Bytes</vt:lpstr>
      <vt:lpstr>Bitoperationen – Überblick</vt:lpstr>
      <vt:lpstr>Bitoperationen – Bytes manipulieren</vt:lpstr>
      <vt:lpstr>Bitoperationen – Rechnen</vt:lpstr>
      <vt:lpstr>Memory-mapped I/O – Motivation</vt:lpstr>
      <vt:lpstr>Schlüsselwort volatile</vt:lpstr>
      <vt:lpstr>Schlüsselwort volatile – Überblick</vt:lpstr>
      <vt:lpstr>Experimentierboard - Eckdaten</vt:lpstr>
      <vt:lpstr>Viel Spaß!</vt:lpstr>
      <vt:lpstr>Programmierpraktikum C und C++</vt:lpstr>
      <vt:lpstr>PowerPoint-Präsentation</vt:lpstr>
      <vt:lpstr>Das war noch lange nicht das Ende… </vt:lpstr>
      <vt:lpstr>Programmierpraktikum C und C++</vt:lpstr>
      <vt:lpstr>Rule of Three</vt:lpstr>
      <vt:lpstr>[Exkurs] Rule of Three (I)</vt:lpstr>
      <vt:lpstr>[Exkurs] Rule of Three (II)</vt:lpstr>
      <vt:lpstr>Immutable Datentypen</vt:lpstr>
      <vt:lpstr>[Exkurs] Weak SmartPointer: Motivation</vt:lpstr>
      <vt:lpstr>[Exkurs] Lösung: Verzicht auf Zeiger (I)</vt:lpstr>
      <vt:lpstr>[Exkurs] Lösung: Verzicht auf Zeiger (II)</vt:lpstr>
      <vt:lpstr>Mixins</vt:lpstr>
      <vt:lpstr>[Exkurs] Mixins: Mehrfachvererbung trifft Templates</vt:lpstr>
      <vt:lpstr>[Exkurs] Mixins: Mehrfachvererbung trifft Templates</vt:lpstr>
      <vt:lpstr>Methodenzeiger und Lambdas</vt:lpstr>
      <vt:lpstr>[Exkurs] Methodenzeiger: Beispiel</vt:lpstr>
      <vt:lpstr>[Exkurs] Methodenzeiger: Syntax</vt:lpstr>
      <vt:lpstr>[Exkurs] Funktionszeiger vs. Methodenzeiger</vt:lpstr>
      <vt:lpstr>[Exkurs] Automatische Typableitung</vt:lpstr>
      <vt:lpstr>[Exkurs] Lambdas (C++11)</vt:lpstr>
      <vt:lpstr>Makefiles</vt:lpstr>
      <vt:lpstr>[Exkurs] Makefiles: Motivation</vt:lpstr>
      <vt:lpstr>[Exkurs] "Make is an expert system." [1]</vt:lpstr>
      <vt:lpstr>[Exkurs] Makefiles: Struktur</vt:lpstr>
      <vt:lpstr>[Exkurs] Makefiles: Ablauf</vt:lpstr>
      <vt:lpstr>[Exkurs] Makefiles: Include-Dependencies</vt:lpstr>
      <vt:lpstr>[Exkurs] Makefiles: .PHONY</vt:lpstr>
      <vt:lpstr>[Exkurs] Makefiles: Fazit</vt:lpstr>
      <vt:lpstr>Mehrfachvererbungsprobleme In Java</vt:lpstr>
      <vt:lpstr>[Exkurs] Mehrfachvererbung in Java? (I)</vt:lpstr>
      <vt:lpstr>[Exkurs] Mehrfachvererbung in Java? (II)</vt:lpstr>
      <vt:lpstr>Programmierpraktikum C und C++</vt:lpstr>
      <vt:lpstr>Lizenz</vt:lpstr>
      <vt:lpstr>Bildnachweis und Credits</vt:lpstr>
    </vt:vector>
  </TitlesOfParts>
  <Company>Real-Time Systems Lab, TU Darmstadt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Sebastian Ehmes</cp:lastModifiedBy>
  <cp:revision>2627</cp:revision>
  <cp:lastPrinted>2018-04-11T06:17:22Z</cp:lastPrinted>
  <dcterms:created xsi:type="dcterms:W3CDTF">2008-08-19T13:25:11Z</dcterms:created>
  <dcterms:modified xsi:type="dcterms:W3CDTF">2020-06-18T13:30:55Z</dcterms:modified>
</cp:coreProperties>
</file>